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85" r:id="rId6"/>
    <p:sldId id="278" r:id="rId7"/>
    <p:sldId id="318" r:id="rId8"/>
    <p:sldId id="260" r:id="rId9"/>
    <p:sldId id="284" r:id="rId10"/>
    <p:sldId id="323" r:id="rId11"/>
    <p:sldId id="288" r:id="rId12"/>
    <p:sldId id="324" r:id="rId13"/>
    <p:sldId id="264" r:id="rId14"/>
    <p:sldId id="319" r:id="rId15"/>
    <p:sldId id="283" r:id="rId16"/>
    <p:sldId id="321" r:id="rId17"/>
    <p:sldId id="1888" r:id="rId18"/>
    <p:sldId id="1887" r:id="rId19"/>
    <p:sldId id="322" r:id="rId20"/>
    <p:sldId id="1889" r:id="rId21"/>
    <p:sldId id="1890" r:id="rId22"/>
    <p:sldId id="1891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3595" autoAdjust="0"/>
  </p:normalViewPr>
  <p:slideViewPr>
    <p:cSldViewPr snapToGrid="0">
      <p:cViewPr>
        <p:scale>
          <a:sx n="50" d="100"/>
          <a:sy n="50" d="100"/>
        </p:scale>
        <p:origin x="1256" y="416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nijianmo.github.io/amazon/index.html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nijianmo.github.io/amazon/index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51992F-0834-418F-8EEF-FC5353188C9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95DAEB0-D698-4359-9C1E-A630F5AB5919}">
      <dgm:prSet/>
      <dgm:spPr/>
      <dgm:t>
        <a:bodyPr/>
        <a:lstStyle/>
        <a:p>
          <a:r>
            <a:rPr lang="en-GB"/>
            <a:t>T</a:t>
          </a:r>
          <a:r>
            <a:rPr lang="en-GB" b="0"/>
            <a:t>he dataset from were obtained from:</a:t>
          </a:r>
          <a:endParaRPr lang="en-US"/>
        </a:p>
      </dgm:t>
    </dgm:pt>
    <dgm:pt modelId="{596A69AF-D66F-4D5F-A3A3-CB8FC24C1129}" type="parTrans" cxnId="{ED28E493-7A54-407A-BFBF-4E507FE34375}">
      <dgm:prSet/>
      <dgm:spPr/>
      <dgm:t>
        <a:bodyPr/>
        <a:lstStyle/>
        <a:p>
          <a:endParaRPr lang="en-US"/>
        </a:p>
      </dgm:t>
    </dgm:pt>
    <dgm:pt modelId="{B50E7EDD-0A6E-4A4B-9C16-CDFC6AB95509}" type="sibTrans" cxnId="{ED28E493-7A54-407A-BFBF-4E507FE34375}">
      <dgm:prSet/>
      <dgm:spPr/>
      <dgm:t>
        <a:bodyPr/>
        <a:lstStyle/>
        <a:p>
          <a:endParaRPr lang="en-US"/>
        </a:p>
      </dgm:t>
    </dgm:pt>
    <dgm:pt modelId="{10DBBB59-C8C3-4D01-92F0-2F652CA1A1DD}">
      <dgm:prSet/>
      <dgm:spPr/>
      <dgm:t>
        <a:bodyPr/>
        <a:lstStyle/>
        <a:p>
          <a:r>
            <a:rPr lang="en-GB" b="0" dirty="0">
              <a:hlinkClick xmlns:r="http://schemas.openxmlformats.org/officeDocument/2006/relationships" r:id="rId1"/>
            </a:rPr>
            <a:t>https://nijianmo.github.io/amazon/index.html#</a:t>
          </a:r>
          <a:endParaRPr lang="en-US" dirty="0"/>
        </a:p>
      </dgm:t>
    </dgm:pt>
    <dgm:pt modelId="{AEEC7571-57BF-4BCC-B166-FB6ACA66486C}" type="parTrans" cxnId="{039FFDB7-D2DC-4E14-8E62-48E40505CC00}">
      <dgm:prSet/>
      <dgm:spPr/>
      <dgm:t>
        <a:bodyPr/>
        <a:lstStyle/>
        <a:p>
          <a:endParaRPr lang="en-US"/>
        </a:p>
      </dgm:t>
    </dgm:pt>
    <dgm:pt modelId="{2458B3D3-36B2-4015-B24C-D46FAD6BEE69}" type="sibTrans" cxnId="{039FFDB7-D2DC-4E14-8E62-48E40505CC00}">
      <dgm:prSet/>
      <dgm:spPr/>
      <dgm:t>
        <a:bodyPr/>
        <a:lstStyle/>
        <a:p>
          <a:endParaRPr lang="en-US"/>
        </a:p>
      </dgm:t>
    </dgm:pt>
    <dgm:pt modelId="{06E39B78-987E-4262-9958-588E993F61B9}">
      <dgm:prSet/>
      <dgm:spPr/>
      <dgm:t>
        <a:bodyPr/>
        <a:lstStyle/>
        <a:p>
          <a:r>
            <a:rPr lang="en-GB" b="0"/>
            <a:t>The dataset contains:</a:t>
          </a:r>
          <a:endParaRPr lang="en-US"/>
        </a:p>
      </dgm:t>
    </dgm:pt>
    <dgm:pt modelId="{74828DC0-30A1-49E5-BE7A-E3C3D7B15046}" type="parTrans" cxnId="{63988F40-1E06-4CB6-B944-9A9BC223ED6F}">
      <dgm:prSet/>
      <dgm:spPr/>
      <dgm:t>
        <a:bodyPr/>
        <a:lstStyle/>
        <a:p>
          <a:endParaRPr lang="en-US"/>
        </a:p>
      </dgm:t>
    </dgm:pt>
    <dgm:pt modelId="{8BF2E458-4C37-4A00-BDB2-601473D3AA27}" type="sibTrans" cxnId="{63988F40-1E06-4CB6-B944-9A9BC223ED6F}">
      <dgm:prSet/>
      <dgm:spPr/>
      <dgm:t>
        <a:bodyPr/>
        <a:lstStyle/>
        <a:p>
          <a:endParaRPr lang="en-US"/>
        </a:p>
      </dgm:t>
    </dgm:pt>
    <dgm:pt modelId="{DC28B801-F34E-41FE-8CA4-941A50F9CD72}">
      <dgm:prSet/>
      <dgm:spPr/>
      <dgm:t>
        <a:bodyPr/>
        <a:lstStyle/>
        <a:p>
          <a:r>
            <a:rPr lang="en-GB" b="0"/>
            <a:t>34278 reviews (rows) ,and 12 columns.</a:t>
          </a:r>
          <a:endParaRPr lang="en-US"/>
        </a:p>
      </dgm:t>
    </dgm:pt>
    <dgm:pt modelId="{50CF315D-BF82-48F3-876C-E3B58288EFED}" type="parTrans" cxnId="{2A0160E2-C911-4895-9670-E0D5B89F8B63}">
      <dgm:prSet/>
      <dgm:spPr/>
      <dgm:t>
        <a:bodyPr/>
        <a:lstStyle/>
        <a:p>
          <a:endParaRPr lang="en-US"/>
        </a:p>
      </dgm:t>
    </dgm:pt>
    <dgm:pt modelId="{23D4A045-5BF2-4019-B850-E1DF7FFC35F2}" type="sibTrans" cxnId="{2A0160E2-C911-4895-9670-E0D5B89F8B63}">
      <dgm:prSet/>
      <dgm:spPr/>
      <dgm:t>
        <a:bodyPr/>
        <a:lstStyle/>
        <a:p>
          <a:endParaRPr lang="en-US"/>
        </a:p>
      </dgm:t>
    </dgm:pt>
    <dgm:pt modelId="{D995EC60-FAC8-48E6-840A-8D681EEAA239}">
      <dgm:prSet/>
      <dgm:spPr/>
      <dgm:t>
        <a:bodyPr/>
        <a:lstStyle/>
        <a:p>
          <a:r>
            <a:rPr lang="en-GB"/>
            <a:t>Cleaning Data :</a:t>
          </a:r>
          <a:endParaRPr lang="en-US"/>
        </a:p>
      </dgm:t>
    </dgm:pt>
    <dgm:pt modelId="{78F5E89D-9BB1-49E5-8216-416EE5BAC6C0}" type="parTrans" cxnId="{73375D1B-26D7-450E-ADE4-92ABB3F13B3A}">
      <dgm:prSet/>
      <dgm:spPr/>
      <dgm:t>
        <a:bodyPr/>
        <a:lstStyle/>
        <a:p>
          <a:endParaRPr lang="en-US"/>
        </a:p>
      </dgm:t>
    </dgm:pt>
    <dgm:pt modelId="{753DDB1D-A607-4313-A726-D59558BE53B9}" type="sibTrans" cxnId="{73375D1B-26D7-450E-ADE4-92ABB3F13B3A}">
      <dgm:prSet/>
      <dgm:spPr/>
      <dgm:t>
        <a:bodyPr/>
        <a:lstStyle/>
        <a:p>
          <a:endParaRPr lang="en-US"/>
        </a:p>
      </dgm:t>
    </dgm:pt>
    <dgm:pt modelId="{F302EA55-B965-413D-9F05-AE76FD9C0792}">
      <dgm:prSet/>
      <dgm:spPr/>
      <dgm:t>
        <a:bodyPr/>
        <a:lstStyle/>
        <a:p>
          <a:r>
            <a:rPr lang="en-GB" b="0"/>
            <a:t>- removing Nulls, Stripping columns name from spaces </a:t>
          </a:r>
          <a:endParaRPr lang="en-US"/>
        </a:p>
      </dgm:t>
    </dgm:pt>
    <dgm:pt modelId="{923B62FB-F5D0-4E9A-B340-3CF1ACACC162}" type="parTrans" cxnId="{BEBA4FE9-63D6-41EB-829B-C950523EF4BF}">
      <dgm:prSet/>
      <dgm:spPr/>
      <dgm:t>
        <a:bodyPr/>
        <a:lstStyle/>
        <a:p>
          <a:endParaRPr lang="en-US"/>
        </a:p>
      </dgm:t>
    </dgm:pt>
    <dgm:pt modelId="{A851DD69-B1E4-40A0-A774-3B16C0DE97EB}" type="sibTrans" cxnId="{BEBA4FE9-63D6-41EB-829B-C950523EF4BF}">
      <dgm:prSet/>
      <dgm:spPr/>
      <dgm:t>
        <a:bodyPr/>
        <a:lstStyle/>
        <a:p>
          <a:endParaRPr lang="en-US"/>
        </a:p>
      </dgm:t>
    </dgm:pt>
    <dgm:pt modelId="{27242E9F-D983-437F-88CB-E455F4911A81}">
      <dgm:prSet/>
      <dgm:spPr/>
      <dgm:t>
        <a:bodyPr/>
        <a:lstStyle/>
        <a:p>
          <a:r>
            <a:rPr lang="en-GB" b="0"/>
            <a:t>- Deleting outliers </a:t>
          </a:r>
          <a:endParaRPr lang="en-US"/>
        </a:p>
      </dgm:t>
    </dgm:pt>
    <dgm:pt modelId="{E379F94C-836E-4FED-BEF6-8DE5280902FB}" type="parTrans" cxnId="{D4E7FDA7-81E6-4BE3-B2CD-17EF942F60B3}">
      <dgm:prSet/>
      <dgm:spPr/>
      <dgm:t>
        <a:bodyPr/>
        <a:lstStyle/>
        <a:p>
          <a:endParaRPr lang="en-US"/>
        </a:p>
      </dgm:t>
    </dgm:pt>
    <dgm:pt modelId="{84491945-ADC5-4B72-B1DF-B73802CF917A}" type="sibTrans" cxnId="{D4E7FDA7-81E6-4BE3-B2CD-17EF942F60B3}">
      <dgm:prSet/>
      <dgm:spPr/>
      <dgm:t>
        <a:bodyPr/>
        <a:lstStyle/>
        <a:p>
          <a:endParaRPr lang="en-US"/>
        </a:p>
      </dgm:t>
    </dgm:pt>
    <dgm:pt modelId="{0D986AFE-886D-4F78-9AB0-858716E659C8}">
      <dgm:prSet/>
      <dgm:spPr/>
      <dgm:t>
        <a:bodyPr/>
        <a:lstStyle/>
        <a:p>
          <a:r>
            <a:rPr lang="en-GB" b="0"/>
            <a:t>- Removing unneeded columns such as: reviewer name, time of the review</a:t>
          </a:r>
          <a:endParaRPr lang="en-US"/>
        </a:p>
      </dgm:t>
    </dgm:pt>
    <dgm:pt modelId="{AB993FC2-81F7-43C7-A08C-1B071561B8CE}" type="parTrans" cxnId="{F04820FB-43ED-4E41-BA60-1B0FB0778FE0}">
      <dgm:prSet/>
      <dgm:spPr/>
      <dgm:t>
        <a:bodyPr/>
        <a:lstStyle/>
        <a:p>
          <a:endParaRPr lang="en-US"/>
        </a:p>
      </dgm:t>
    </dgm:pt>
    <dgm:pt modelId="{8FE928CD-6FEB-49C2-B652-EEB4E7682FEE}" type="sibTrans" cxnId="{F04820FB-43ED-4E41-BA60-1B0FB0778FE0}">
      <dgm:prSet/>
      <dgm:spPr/>
      <dgm:t>
        <a:bodyPr/>
        <a:lstStyle/>
        <a:p>
          <a:endParaRPr lang="en-US"/>
        </a:p>
      </dgm:t>
    </dgm:pt>
    <dgm:pt modelId="{DC54A3DB-405A-467A-A264-292ABA5BBF7F}">
      <dgm:prSet/>
      <dgm:spPr/>
      <dgm:t>
        <a:bodyPr/>
        <a:lstStyle/>
        <a:p>
          <a:r>
            <a:rPr lang="en-GB" b="0"/>
            <a:t>- spellcheck  </a:t>
          </a:r>
          <a:endParaRPr lang="en-US"/>
        </a:p>
      </dgm:t>
    </dgm:pt>
    <dgm:pt modelId="{264A39FD-02D0-423B-AB72-329243712679}" type="parTrans" cxnId="{57502C8D-69FF-48B4-A586-5DEDC96E649A}">
      <dgm:prSet/>
      <dgm:spPr/>
      <dgm:t>
        <a:bodyPr/>
        <a:lstStyle/>
        <a:p>
          <a:endParaRPr lang="en-US"/>
        </a:p>
      </dgm:t>
    </dgm:pt>
    <dgm:pt modelId="{74B9741E-E803-432A-8122-C49C20BC17E8}" type="sibTrans" cxnId="{57502C8D-69FF-48B4-A586-5DEDC96E649A}">
      <dgm:prSet/>
      <dgm:spPr/>
      <dgm:t>
        <a:bodyPr/>
        <a:lstStyle/>
        <a:p>
          <a:endParaRPr lang="en-US"/>
        </a:p>
      </dgm:t>
    </dgm:pt>
    <dgm:pt modelId="{2AA8E17D-3BF7-4317-A13D-379959026534}">
      <dgm:prSet/>
      <dgm:spPr/>
      <dgm:t>
        <a:bodyPr/>
        <a:lstStyle/>
        <a:p>
          <a:r>
            <a:rPr lang="en-GB" b="0"/>
            <a:t>- Lemmatization </a:t>
          </a:r>
          <a:endParaRPr lang="en-US"/>
        </a:p>
      </dgm:t>
    </dgm:pt>
    <dgm:pt modelId="{8EC87151-68F0-4544-85DF-7ED0DCD8D1CD}" type="parTrans" cxnId="{AB1164B5-780C-4E14-BE7B-33D04E3F4E12}">
      <dgm:prSet/>
      <dgm:spPr/>
      <dgm:t>
        <a:bodyPr/>
        <a:lstStyle/>
        <a:p>
          <a:endParaRPr lang="en-US"/>
        </a:p>
      </dgm:t>
    </dgm:pt>
    <dgm:pt modelId="{FFF93A6A-8BC3-42D4-B7C3-E7EAA1263750}" type="sibTrans" cxnId="{AB1164B5-780C-4E14-BE7B-33D04E3F4E12}">
      <dgm:prSet/>
      <dgm:spPr/>
      <dgm:t>
        <a:bodyPr/>
        <a:lstStyle/>
        <a:p>
          <a:endParaRPr lang="en-US"/>
        </a:p>
      </dgm:t>
    </dgm:pt>
    <dgm:pt modelId="{50C87843-8612-4052-AF67-B32CA007B900}" type="pres">
      <dgm:prSet presAssocID="{BB51992F-0834-418F-8EEF-FC5353188C9A}" presName="vert0" presStyleCnt="0">
        <dgm:presLayoutVars>
          <dgm:dir/>
          <dgm:animOne val="branch"/>
          <dgm:animLvl val="lvl"/>
        </dgm:presLayoutVars>
      </dgm:prSet>
      <dgm:spPr/>
    </dgm:pt>
    <dgm:pt modelId="{843FA1FC-5C69-4E1D-B0C5-61E93B58C9A8}" type="pres">
      <dgm:prSet presAssocID="{295DAEB0-D698-4359-9C1E-A630F5AB5919}" presName="thickLine" presStyleLbl="alignNode1" presStyleIdx="0" presStyleCnt="10"/>
      <dgm:spPr/>
    </dgm:pt>
    <dgm:pt modelId="{EBA15FB2-A323-411A-9083-E4A2BB324A79}" type="pres">
      <dgm:prSet presAssocID="{295DAEB0-D698-4359-9C1E-A630F5AB5919}" presName="horz1" presStyleCnt="0"/>
      <dgm:spPr/>
    </dgm:pt>
    <dgm:pt modelId="{89336B2E-2FBE-45D0-97D3-FEA7A8D7DC30}" type="pres">
      <dgm:prSet presAssocID="{295DAEB0-D698-4359-9C1E-A630F5AB5919}" presName="tx1" presStyleLbl="revTx" presStyleIdx="0" presStyleCnt="10"/>
      <dgm:spPr/>
    </dgm:pt>
    <dgm:pt modelId="{24866D8D-F3F4-486F-8113-7832C920283D}" type="pres">
      <dgm:prSet presAssocID="{295DAEB0-D698-4359-9C1E-A630F5AB5919}" presName="vert1" presStyleCnt="0"/>
      <dgm:spPr/>
    </dgm:pt>
    <dgm:pt modelId="{7C33DA26-F45E-48FA-9DA0-5D81D610DC51}" type="pres">
      <dgm:prSet presAssocID="{10DBBB59-C8C3-4D01-92F0-2F652CA1A1DD}" presName="thickLine" presStyleLbl="alignNode1" presStyleIdx="1" presStyleCnt="10"/>
      <dgm:spPr/>
    </dgm:pt>
    <dgm:pt modelId="{32268CF0-7DE3-42ED-9248-C1BA5DF5F6A8}" type="pres">
      <dgm:prSet presAssocID="{10DBBB59-C8C3-4D01-92F0-2F652CA1A1DD}" presName="horz1" presStyleCnt="0"/>
      <dgm:spPr/>
    </dgm:pt>
    <dgm:pt modelId="{4714F81E-9CED-4AE2-9AC0-EF2074AE4DD6}" type="pres">
      <dgm:prSet presAssocID="{10DBBB59-C8C3-4D01-92F0-2F652CA1A1DD}" presName="tx1" presStyleLbl="revTx" presStyleIdx="1" presStyleCnt="10"/>
      <dgm:spPr/>
    </dgm:pt>
    <dgm:pt modelId="{AEF89113-6D37-4915-9CD9-2AD367B63CFE}" type="pres">
      <dgm:prSet presAssocID="{10DBBB59-C8C3-4D01-92F0-2F652CA1A1DD}" presName="vert1" presStyleCnt="0"/>
      <dgm:spPr/>
    </dgm:pt>
    <dgm:pt modelId="{BA8CF8E2-AEDB-49C0-91EA-58339441F83D}" type="pres">
      <dgm:prSet presAssocID="{06E39B78-987E-4262-9958-588E993F61B9}" presName="thickLine" presStyleLbl="alignNode1" presStyleIdx="2" presStyleCnt="10"/>
      <dgm:spPr/>
    </dgm:pt>
    <dgm:pt modelId="{E079E381-448A-42B8-9823-99DBD4584506}" type="pres">
      <dgm:prSet presAssocID="{06E39B78-987E-4262-9958-588E993F61B9}" presName="horz1" presStyleCnt="0"/>
      <dgm:spPr/>
    </dgm:pt>
    <dgm:pt modelId="{58DCF2AE-FE42-40D2-9F5A-CC751F016049}" type="pres">
      <dgm:prSet presAssocID="{06E39B78-987E-4262-9958-588E993F61B9}" presName="tx1" presStyleLbl="revTx" presStyleIdx="2" presStyleCnt="10"/>
      <dgm:spPr/>
    </dgm:pt>
    <dgm:pt modelId="{31E0568E-55C1-4861-B024-D776F5A797A4}" type="pres">
      <dgm:prSet presAssocID="{06E39B78-987E-4262-9958-588E993F61B9}" presName="vert1" presStyleCnt="0"/>
      <dgm:spPr/>
    </dgm:pt>
    <dgm:pt modelId="{7CB5F4DF-8925-43E0-A887-DE8FB94F801C}" type="pres">
      <dgm:prSet presAssocID="{DC28B801-F34E-41FE-8CA4-941A50F9CD72}" presName="thickLine" presStyleLbl="alignNode1" presStyleIdx="3" presStyleCnt="10"/>
      <dgm:spPr/>
    </dgm:pt>
    <dgm:pt modelId="{D2402877-CF9B-4C13-8F1B-8EEDA457BEB6}" type="pres">
      <dgm:prSet presAssocID="{DC28B801-F34E-41FE-8CA4-941A50F9CD72}" presName="horz1" presStyleCnt="0"/>
      <dgm:spPr/>
    </dgm:pt>
    <dgm:pt modelId="{9BC33A91-19AC-4A9B-BBF5-96A812E0F4A7}" type="pres">
      <dgm:prSet presAssocID="{DC28B801-F34E-41FE-8CA4-941A50F9CD72}" presName="tx1" presStyleLbl="revTx" presStyleIdx="3" presStyleCnt="10"/>
      <dgm:spPr/>
    </dgm:pt>
    <dgm:pt modelId="{D5824F4C-18E5-4709-B442-62CB798357FC}" type="pres">
      <dgm:prSet presAssocID="{DC28B801-F34E-41FE-8CA4-941A50F9CD72}" presName="vert1" presStyleCnt="0"/>
      <dgm:spPr/>
    </dgm:pt>
    <dgm:pt modelId="{4C9D82FE-4B4A-4DD6-99B9-DDAAF6F85C79}" type="pres">
      <dgm:prSet presAssocID="{D995EC60-FAC8-48E6-840A-8D681EEAA239}" presName="thickLine" presStyleLbl="alignNode1" presStyleIdx="4" presStyleCnt="10"/>
      <dgm:spPr/>
    </dgm:pt>
    <dgm:pt modelId="{ADF370D1-BEAD-4E1A-A8C4-A4AC92CFAF18}" type="pres">
      <dgm:prSet presAssocID="{D995EC60-FAC8-48E6-840A-8D681EEAA239}" presName="horz1" presStyleCnt="0"/>
      <dgm:spPr/>
    </dgm:pt>
    <dgm:pt modelId="{0EA65F30-4163-42D5-8C49-3091976CEF82}" type="pres">
      <dgm:prSet presAssocID="{D995EC60-FAC8-48E6-840A-8D681EEAA239}" presName="tx1" presStyleLbl="revTx" presStyleIdx="4" presStyleCnt="10"/>
      <dgm:spPr/>
    </dgm:pt>
    <dgm:pt modelId="{D14CCC96-0C7A-415D-AC7B-4D59FCB2012D}" type="pres">
      <dgm:prSet presAssocID="{D995EC60-FAC8-48E6-840A-8D681EEAA239}" presName="vert1" presStyleCnt="0"/>
      <dgm:spPr/>
    </dgm:pt>
    <dgm:pt modelId="{10FD80F6-6124-4B06-ACD5-5A519576398C}" type="pres">
      <dgm:prSet presAssocID="{F302EA55-B965-413D-9F05-AE76FD9C0792}" presName="thickLine" presStyleLbl="alignNode1" presStyleIdx="5" presStyleCnt="10"/>
      <dgm:spPr/>
    </dgm:pt>
    <dgm:pt modelId="{67B42C01-A278-4629-A7EC-CBB87C97116D}" type="pres">
      <dgm:prSet presAssocID="{F302EA55-B965-413D-9F05-AE76FD9C0792}" presName="horz1" presStyleCnt="0"/>
      <dgm:spPr/>
    </dgm:pt>
    <dgm:pt modelId="{6574AD73-3238-443B-AF0B-87116FBAA668}" type="pres">
      <dgm:prSet presAssocID="{F302EA55-B965-413D-9F05-AE76FD9C0792}" presName="tx1" presStyleLbl="revTx" presStyleIdx="5" presStyleCnt="10"/>
      <dgm:spPr/>
    </dgm:pt>
    <dgm:pt modelId="{AC9B4D8C-89E9-408F-B93F-7117896BF533}" type="pres">
      <dgm:prSet presAssocID="{F302EA55-B965-413D-9F05-AE76FD9C0792}" presName="vert1" presStyleCnt="0"/>
      <dgm:spPr/>
    </dgm:pt>
    <dgm:pt modelId="{B668D106-121E-4BDD-AB07-7C43225C0E0A}" type="pres">
      <dgm:prSet presAssocID="{27242E9F-D983-437F-88CB-E455F4911A81}" presName="thickLine" presStyleLbl="alignNode1" presStyleIdx="6" presStyleCnt="10"/>
      <dgm:spPr/>
    </dgm:pt>
    <dgm:pt modelId="{CF510201-7AC0-48B5-8A77-0C5D8DA63AED}" type="pres">
      <dgm:prSet presAssocID="{27242E9F-D983-437F-88CB-E455F4911A81}" presName="horz1" presStyleCnt="0"/>
      <dgm:spPr/>
    </dgm:pt>
    <dgm:pt modelId="{DB5DE8C5-0475-416F-80F6-8125CF38F985}" type="pres">
      <dgm:prSet presAssocID="{27242E9F-D983-437F-88CB-E455F4911A81}" presName="tx1" presStyleLbl="revTx" presStyleIdx="6" presStyleCnt="10"/>
      <dgm:spPr/>
    </dgm:pt>
    <dgm:pt modelId="{48C5163C-B344-47CE-801A-E81D01E8119A}" type="pres">
      <dgm:prSet presAssocID="{27242E9F-D983-437F-88CB-E455F4911A81}" presName="vert1" presStyleCnt="0"/>
      <dgm:spPr/>
    </dgm:pt>
    <dgm:pt modelId="{695ADD86-C92F-4D88-BC81-E79A3564A20B}" type="pres">
      <dgm:prSet presAssocID="{0D986AFE-886D-4F78-9AB0-858716E659C8}" presName="thickLine" presStyleLbl="alignNode1" presStyleIdx="7" presStyleCnt="10"/>
      <dgm:spPr/>
    </dgm:pt>
    <dgm:pt modelId="{F3F1DF3A-E949-4FE2-87F4-82FDDBDFDC59}" type="pres">
      <dgm:prSet presAssocID="{0D986AFE-886D-4F78-9AB0-858716E659C8}" presName="horz1" presStyleCnt="0"/>
      <dgm:spPr/>
    </dgm:pt>
    <dgm:pt modelId="{5C4C5D17-50C9-46B6-8E89-C05B86F4FB2B}" type="pres">
      <dgm:prSet presAssocID="{0D986AFE-886D-4F78-9AB0-858716E659C8}" presName="tx1" presStyleLbl="revTx" presStyleIdx="7" presStyleCnt="10"/>
      <dgm:spPr/>
    </dgm:pt>
    <dgm:pt modelId="{D158FE65-09DB-426E-B62E-5FA7FADAE4E8}" type="pres">
      <dgm:prSet presAssocID="{0D986AFE-886D-4F78-9AB0-858716E659C8}" presName="vert1" presStyleCnt="0"/>
      <dgm:spPr/>
    </dgm:pt>
    <dgm:pt modelId="{3F72C12C-DEA2-427A-896D-67B0B7F63465}" type="pres">
      <dgm:prSet presAssocID="{DC54A3DB-405A-467A-A264-292ABA5BBF7F}" presName="thickLine" presStyleLbl="alignNode1" presStyleIdx="8" presStyleCnt="10"/>
      <dgm:spPr/>
    </dgm:pt>
    <dgm:pt modelId="{27846871-10B1-43A1-B465-1383DC365FCF}" type="pres">
      <dgm:prSet presAssocID="{DC54A3DB-405A-467A-A264-292ABA5BBF7F}" presName="horz1" presStyleCnt="0"/>
      <dgm:spPr/>
    </dgm:pt>
    <dgm:pt modelId="{16A1D259-5EA7-4A01-A1E2-C524A9E3DF8A}" type="pres">
      <dgm:prSet presAssocID="{DC54A3DB-405A-467A-A264-292ABA5BBF7F}" presName="tx1" presStyleLbl="revTx" presStyleIdx="8" presStyleCnt="10"/>
      <dgm:spPr/>
    </dgm:pt>
    <dgm:pt modelId="{A298D022-21F7-4FCA-9BD3-0E8CA4C91B5D}" type="pres">
      <dgm:prSet presAssocID="{DC54A3DB-405A-467A-A264-292ABA5BBF7F}" presName="vert1" presStyleCnt="0"/>
      <dgm:spPr/>
    </dgm:pt>
    <dgm:pt modelId="{35DC8CD8-D00D-4BF2-8327-CC32A6FFC14E}" type="pres">
      <dgm:prSet presAssocID="{2AA8E17D-3BF7-4317-A13D-379959026534}" presName="thickLine" presStyleLbl="alignNode1" presStyleIdx="9" presStyleCnt="10"/>
      <dgm:spPr/>
    </dgm:pt>
    <dgm:pt modelId="{B7A2593E-6388-4CD5-A242-51E7CFE42784}" type="pres">
      <dgm:prSet presAssocID="{2AA8E17D-3BF7-4317-A13D-379959026534}" presName="horz1" presStyleCnt="0"/>
      <dgm:spPr/>
    </dgm:pt>
    <dgm:pt modelId="{E90DCFB3-AED2-4461-A61F-C32E0902F50D}" type="pres">
      <dgm:prSet presAssocID="{2AA8E17D-3BF7-4317-A13D-379959026534}" presName="tx1" presStyleLbl="revTx" presStyleIdx="9" presStyleCnt="10"/>
      <dgm:spPr/>
    </dgm:pt>
    <dgm:pt modelId="{D42CE5E3-8819-445D-A184-B8B7F31B35C9}" type="pres">
      <dgm:prSet presAssocID="{2AA8E17D-3BF7-4317-A13D-379959026534}" presName="vert1" presStyleCnt="0"/>
      <dgm:spPr/>
    </dgm:pt>
  </dgm:ptLst>
  <dgm:cxnLst>
    <dgm:cxn modelId="{B6A9CD0E-33B0-49AD-AA58-3FC294562A69}" type="presOf" srcId="{06E39B78-987E-4262-9958-588E993F61B9}" destId="{58DCF2AE-FE42-40D2-9F5A-CC751F016049}" srcOrd="0" destOrd="0" presId="urn:microsoft.com/office/officeart/2008/layout/LinedList"/>
    <dgm:cxn modelId="{73375D1B-26D7-450E-ADE4-92ABB3F13B3A}" srcId="{BB51992F-0834-418F-8EEF-FC5353188C9A}" destId="{D995EC60-FAC8-48E6-840A-8D681EEAA239}" srcOrd="4" destOrd="0" parTransId="{78F5E89D-9BB1-49E5-8216-416EE5BAC6C0}" sibTransId="{753DDB1D-A607-4313-A726-D59558BE53B9}"/>
    <dgm:cxn modelId="{38C85E26-177E-4C52-A6A4-6419544B1BB7}" type="presOf" srcId="{2AA8E17D-3BF7-4317-A13D-379959026534}" destId="{E90DCFB3-AED2-4461-A61F-C32E0902F50D}" srcOrd="0" destOrd="0" presId="urn:microsoft.com/office/officeart/2008/layout/LinedList"/>
    <dgm:cxn modelId="{E973402C-436A-4B13-B292-17CAE54E248E}" type="presOf" srcId="{D995EC60-FAC8-48E6-840A-8D681EEAA239}" destId="{0EA65F30-4163-42D5-8C49-3091976CEF82}" srcOrd="0" destOrd="0" presId="urn:microsoft.com/office/officeart/2008/layout/LinedList"/>
    <dgm:cxn modelId="{63988F40-1E06-4CB6-B944-9A9BC223ED6F}" srcId="{BB51992F-0834-418F-8EEF-FC5353188C9A}" destId="{06E39B78-987E-4262-9958-588E993F61B9}" srcOrd="2" destOrd="0" parTransId="{74828DC0-30A1-49E5-BE7A-E3C3D7B15046}" sibTransId="{8BF2E458-4C37-4A00-BDB2-601473D3AA27}"/>
    <dgm:cxn modelId="{F55A8480-5832-43D5-9C61-B2D120D33665}" type="presOf" srcId="{DC54A3DB-405A-467A-A264-292ABA5BBF7F}" destId="{16A1D259-5EA7-4A01-A1E2-C524A9E3DF8A}" srcOrd="0" destOrd="0" presId="urn:microsoft.com/office/officeart/2008/layout/LinedList"/>
    <dgm:cxn modelId="{F236A48A-B377-4E2D-AAF0-DBDA8F87357E}" type="presOf" srcId="{F302EA55-B965-413D-9F05-AE76FD9C0792}" destId="{6574AD73-3238-443B-AF0B-87116FBAA668}" srcOrd="0" destOrd="0" presId="urn:microsoft.com/office/officeart/2008/layout/LinedList"/>
    <dgm:cxn modelId="{57502C8D-69FF-48B4-A586-5DEDC96E649A}" srcId="{BB51992F-0834-418F-8EEF-FC5353188C9A}" destId="{DC54A3DB-405A-467A-A264-292ABA5BBF7F}" srcOrd="8" destOrd="0" parTransId="{264A39FD-02D0-423B-AB72-329243712679}" sibTransId="{74B9741E-E803-432A-8122-C49C20BC17E8}"/>
    <dgm:cxn modelId="{ED28E493-7A54-407A-BFBF-4E507FE34375}" srcId="{BB51992F-0834-418F-8EEF-FC5353188C9A}" destId="{295DAEB0-D698-4359-9C1E-A630F5AB5919}" srcOrd="0" destOrd="0" parTransId="{596A69AF-D66F-4D5F-A3A3-CB8FC24C1129}" sibTransId="{B50E7EDD-0A6E-4A4B-9C16-CDFC6AB95509}"/>
    <dgm:cxn modelId="{B2EEF8A7-021A-4FD0-9AC9-8F208CCA5A8A}" type="presOf" srcId="{295DAEB0-D698-4359-9C1E-A630F5AB5919}" destId="{89336B2E-2FBE-45D0-97D3-FEA7A8D7DC30}" srcOrd="0" destOrd="0" presId="urn:microsoft.com/office/officeart/2008/layout/LinedList"/>
    <dgm:cxn modelId="{D4E7FDA7-81E6-4BE3-B2CD-17EF942F60B3}" srcId="{BB51992F-0834-418F-8EEF-FC5353188C9A}" destId="{27242E9F-D983-437F-88CB-E455F4911A81}" srcOrd="6" destOrd="0" parTransId="{E379F94C-836E-4FED-BEF6-8DE5280902FB}" sibTransId="{84491945-ADC5-4B72-B1DF-B73802CF917A}"/>
    <dgm:cxn modelId="{E0A59FAC-ED3D-41C6-9EE9-21E14E227952}" type="presOf" srcId="{BB51992F-0834-418F-8EEF-FC5353188C9A}" destId="{50C87843-8612-4052-AF67-B32CA007B900}" srcOrd="0" destOrd="0" presId="urn:microsoft.com/office/officeart/2008/layout/LinedList"/>
    <dgm:cxn modelId="{2DCDD0AF-5366-47EB-B1CE-0B45E9E62153}" type="presOf" srcId="{10DBBB59-C8C3-4D01-92F0-2F652CA1A1DD}" destId="{4714F81E-9CED-4AE2-9AC0-EF2074AE4DD6}" srcOrd="0" destOrd="0" presId="urn:microsoft.com/office/officeart/2008/layout/LinedList"/>
    <dgm:cxn modelId="{AB1164B5-780C-4E14-BE7B-33D04E3F4E12}" srcId="{BB51992F-0834-418F-8EEF-FC5353188C9A}" destId="{2AA8E17D-3BF7-4317-A13D-379959026534}" srcOrd="9" destOrd="0" parTransId="{8EC87151-68F0-4544-85DF-7ED0DCD8D1CD}" sibTransId="{FFF93A6A-8BC3-42D4-B7C3-E7EAA1263750}"/>
    <dgm:cxn modelId="{039FFDB7-D2DC-4E14-8E62-48E40505CC00}" srcId="{BB51992F-0834-418F-8EEF-FC5353188C9A}" destId="{10DBBB59-C8C3-4D01-92F0-2F652CA1A1DD}" srcOrd="1" destOrd="0" parTransId="{AEEC7571-57BF-4BCC-B166-FB6ACA66486C}" sibTransId="{2458B3D3-36B2-4015-B24C-D46FAD6BEE69}"/>
    <dgm:cxn modelId="{50F659CC-4244-43ED-BC7A-EEDDAA390B3A}" type="presOf" srcId="{27242E9F-D983-437F-88CB-E455F4911A81}" destId="{DB5DE8C5-0475-416F-80F6-8125CF38F985}" srcOrd="0" destOrd="0" presId="urn:microsoft.com/office/officeart/2008/layout/LinedList"/>
    <dgm:cxn modelId="{AEC033DC-714D-466B-9995-54C148387D64}" type="presOf" srcId="{DC28B801-F34E-41FE-8CA4-941A50F9CD72}" destId="{9BC33A91-19AC-4A9B-BBF5-96A812E0F4A7}" srcOrd="0" destOrd="0" presId="urn:microsoft.com/office/officeart/2008/layout/LinedList"/>
    <dgm:cxn modelId="{8A0491E0-135E-4DFC-AF12-37C3F30E1096}" type="presOf" srcId="{0D986AFE-886D-4F78-9AB0-858716E659C8}" destId="{5C4C5D17-50C9-46B6-8E89-C05B86F4FB2B}" srcOrd="0" destOrd="0" presId="urn:microsoft.com/office/officeart/2008/layout/LinedList"/>
    <dgm:cxn modelId="{2A0160E2-C911-4895-9670-E0D5B89F8B63}" srcId="{BB51992F-0834-418F-8EEF-FC5353188C9A}" destId="{DC28B801-F34E-41FE-8CA4-941A50F9CD72}" srcOrd="3" destOrd="0" parTransId="{50CF315D-BF82-48F3-876C-E3B58288EFED}" sibTransId="{23D4A045-5BF2-4019-B850-E1DF7FFC35F2}"/>
    <dgm:cxn modelId="{BEBA4FE9-63D6-41EB-829B-C950523EF4BF}" srcId="{BB51992F-0834-418F-8EEF-FC5353188C9A}" destId="{F302EA55-B965-413D-9F05-AE76FD9C0792}" srcOrd="5" destOrd="0" parTransId="{923B62FB-F5D0-4E9A-B340-3CF1ACACC162}" sibTransId="{A851DD69-B1E4-40A0-A774-3B16C0DE97EB}"/>
    <dgm:cxn modelId="{F04820FB-43ED-4E41-BA60-1B0FB0778FE0}" srcId="{BB51992F-0834-418F-8EEF-FC5353188C9A}" destId="{0D986AFE-886D-4F78-9AB0-858716E659C8}" srcOrd="7" destOrd="0" parTransId="{AB993FC2-81F7-43C7-A08C-1B071561B8CE}" sibTransId="{8FE928CD-6FEB-49C2-B652-EEB4E7682FEE}"/>
    <dgm:cxn modelId="{B544AEB1-9EF6-4790-8607-220B34A65E99}" type="presParOf" srcId="{50C87843-8612-4052-AF67-B32CA007B900}" destId="{843FA1FC-5C69-4E1D-B0C5-61E93B58C9A8}" srcOrd="0" destOrd="0" presId="urn:microsoft.com/office/officeart/2008/layout/LinedList"/>
    <dgm:cxn modelId="{A847F149-13BB-4E56-B03D-B54144D6D6D6}" type="presParOf" srcId="{50C87843-8612-4052-AF67-B32CA007B900}" destId="{EBA15FB2-A323-411A-9083-E4A2BB324A79}" srcOrd="1" destOrd="0" presId="urn:microsoft.com/office/officeart/2008/layout/LinedList"/>
    <dgm:cxn modelId="{D12CD3D9-FA4D-438D-93D5-2F882A928EBB}" type="presParOf" srcId="{EBA15FB2-A323-411A-9083-E4A2BB324A79}" destId="{89336B2E-2FBE-45D0-97D3-FEA7A8D7DC30}" srcOrd="0" destOrd="0" presId="urn:microsoft.com/office/officeart/2008/layout/LinedList"/>
    <dgm:cxn modelId="{FE299E94-9304-4D52-B7C4-8F7C238F6F5A}" type="presParOf" srcId="{EBA15FB2-A323-411A-9083-E4A2BB324A79}" destId="{24866D8D-F3F4-486F-8113-7832C920283D}" srcOrd="1" destOrd="0" presId="urn:microsoft.com/office/officeart/2008/layout/LinedList"/>
    <dgm:cxn modelId="{198CCFFD-78A8-4170-96F7-FB75F6EBA34E}" type="presParOf" srcId="{50C87843-8612-4052-AF67-B32CA007B900}" destId="{7C33DA26-F45E-48FA-9DA0-5D81D610DC51}" srcOrd="2" destOrd="0" presId="urn:microsoft.com/office/officeart/2008/layout/LinedList"/>
    <dgm:cxn modelId="{4761EC3C-0F99-4061-A1B5-505085F5981A}" type="presParOf" srcId="{50C87843-8612-4052-AF67-B32CA007B900}" destId="{32268CF0-7DE3-42ED-9248-C1BA5DF5F6A8}" srcOrd="3" destOrd="0" presId="urn:microsoft.com/office/officeart/2008/layout/LinedList"/>
    <dgm:cxn modelId="{C7CB5DD6-0EEB-4130-9B54-5C16C8C96266}" type="presParOf" srcId="{32268CF0-7DE3-42ED-9248-C1BA5DF5F6A8}" destId="{4714F81E-9CED-4AE2-9AC0-EF2074AE4DD6}" srcOrd="0" destOrd="0" presId="urn:microsoft.com/office/officeart/2008/layout/LinedList"/>
    <dgm:cxn modelId="{7E68CB61-5281-4D96-8B40-D5EB03247AE0}" type="presParOf" srcId="{32268CF0-7DE3-42ED-9248-C1BA5DF5F6A8}" destId="{AEF89113-6D37-4915-9CD9-2AD367B63CFE}" srcOrd="1" destOrd="0" presId="urn:microsoft.com/office/officeart/2008/layout/LinedList"/>
    <dgm:cxn modelId="{51E6FA7E-F34C-45FD-8AE7-E6A8DFDE7348}" type="presParOf" srcId="{50C87843-8612-4052-AF67-B32CA007B900}" destId="{BA8CF8E2-AEDB-49C0-91EA-58339441F83D}" srcOrd="4" destOrd="0" presId="urn:microsoft.com/office/officeart/2008/layout/LinedList"/>
    <dgm:cxn modelId="{7FB4BECB-3FD7-487E-BB3B-18B6DFD6E267}" type="presParOf" srcId="{50C87843-8612-4052-AF67-B32CA007B900}" destId="{E079E381-448A-42B8-9823-99DBD4584506}" srcOrd="5" destOrd="0" presId="urn:microsoft.com/office/officeart/2008/layout/LinedList"/>
    <dgm:cxn modelId="{45506E9C-3F77-434E-8D5A-CDE36AA1D4E7}" type="presParOf" srcId="{E079E381-448A-42B8-9823-99DBD4584506}" destId="{58DCF2AE-FE42-40D2-9F5A-CC751F016049}" srcOrd="0" destOrd="0" presId="urn:microsoft.com/office/officeart/2008/layout/LinedList"/>
    <dgm:cxn modelId="{CD9DCC20-B9AA-487A-9F82-8C7017B2E7AD}" type="presParOf" srcId="{E079E381-448A-42B8-9823-99DBD4584506}" destId="{31E0568E-55C1-4861-B024-D776F5A797A4}" srcOrd="1" destOrd="0" presId="urn:microsoft.com/office/officeart/2008/layout/LinedList"/>
    <dgm:cxn modelId="{E56830BE-53B9-41DD-92EA-F7102D909C39}" type="presParOf" srcId="{50C87843-8612-4052-AF67-B32CA007B900}" destId="{7CB5F4DF-8925-43E0-A887-DE8FB94F801C}" srcOrd="6" destOrd="0" presId="urn:microsoft.com/office/officeart/2008/layout/LinedList"/>
    <dgm:cxn modelId="{A6741CF6-8AB3-4BA2-ADB4-006C644F423B}" type="presParOf" srcId="{50C87843-8612-4052-AF67-B32CA007B900}" destId="{D2402877-CF9B-4C13-8F1B-8EEDA457BEB6}" srcOrd="7" destOrd="0" presId="urn:microsoft.com/office/officeart/2008/layout/LinedList"/>
    <dgm:cxn modelId="{A5D623C0-6DBD-4A28-BD13-B0557674A6DB}" type="presParOf" srcId="{D2402877-CF9B-4C13-8F1B-8EEDA457BEB6}" destId="{9BC33A91-19AC-4A9B-BBF5-96A812E0F4A7}" srcOrd="0" destOrd="0" presId="urn:microsoft.com/office/officeart/2008/layout/LinedList"/>
    <dgm:cxn modelId="{E05618B8-3F21-4E55-A736-C8E1D4DEDAB3}" type="presParOf" srcId="{D2402877-CF9B-4C13-8F1B-8EEDA457BEB6}" destId="{D5824F4C-18E5-4709-B442-62CB798357FC}" srcOrd="1" destOrd="0" presId="urn:microsoft.com/office/officeart/2008/layout/LinedList"/>
    <dgm:cxn modelId="{0FB78215-BCFB-414B-8B31-A5D73D8B84FD}" type="presParOf" srcId="{50C87843-8612-4052-AF67-B32CA007B900}" destId="{4C9D82FE-4B4A-4DD6-99B9-DDAAF6F85C79}" srcOrd="8" destOrd="0" presId="urn:microsoft.com/office/officeart/2008/layout/LinedList"/>
    <dgm:cxn modelId="{A9897B83-D18F-45F0-A6C6-CC0AFB751161}" type="presParOf" srcId="{50C87843-8612-4052-AF67-B32CA007B900}" destId="{ADF370D1-BEAD-4E1A-A8C4-A4AC92CFAF18}" srcOrd="9" destOrd="0" presId="urn:microsoft.com/office/officeart/2008/layout/LinedList"/>
    <dgm:cxn modelId="{7C764645-A517-45D5-A620-3E6650D05524}" type="presParOf" srcId="{ADF370D1-BEAD-4E1A-A8C4-A4AC92CFAF18}" destId="{0EA65F30-4163-42D5-8C49-3091976CEF82}" srcOrd="0" destOrd="0" presId="urn:microsoft.com/office/officeart/2008/layout/LinedList"/>
    <dgm:cxn modelId="{A93EAEA6-0E60-477F-A0BF-19E9CE89BFCF}" type="presParOf" srcId="{ADF370D1-BEAD-4E1A-A8C4-A4AC92CFAF18}" destId="{D14CCC96-0C7A-415D-AC7B-4D59FCB2012D}" srcOrd="1" destOrd="0" presId="urn:microsoft.com/office/officeart/2008/layout/LinedList"/>
    <dgm:cxn modelId="{EEBC119E-5DD8-4A17-9F29-FA204E57F2FC}" type="presParOf" srcId="{50C87843-8612-4052-AF67-B32CA007B900}" destId="{10FD80F6-6124-4B06-ACD5-5A519576398C}" srcOrd="10" destOrd="0" presId="urn:microsoft.com/office/officeart/2008/layout/LinedList"/>
    <dgm:cxn modelId="{97F20511-697D-4321-9DB3-DAF221B22A1F}" type="presParOf" srcId="{50C87843-8612-4052-AF67-B32CA007B900}" destId="{67B42C01-A278-4629-A7EC-CBB87C97116D}" srcOrd="11" destOrd="0" presId="urn:microsoft.com/office/officeart/2008/layout/LinedList"/>
    <dgm:cxn modelId="{772FCB0D-DA59-41B2-A145-CD5A143C6796}" type="presParOf" srcId="{67B42C01-A278-4629-A7EC-CBB87C97116D}" destId="{6574AD73-3238-443B-AF0B-87116FBAA668}" srcOrd="0" destOrd="0" presId="urn:microsoft.com/office/officeart/2008/layout/LinedList"/>
    <dgm:cxn modelId="{F218B873-3049-4E00-8377-BCCA861E75B6}" type="presParOf" srcId="{67B42C01-A278-4629-A7EC-CBB87C97116D}" destId="{AC9B4D8C-89E9-408F-B93F-7117896BF533}" srcOrd="1" destOrd="0" presId="urn:microsoft.com/office/officeart/2008/layout/LinedList"/>
    <dgm:cxn modelId="{35981D54-D765-461E-A27E-76011B6FC16D}" type="presParOf" srcId="{50C87843-8612-4052-AF67-B32CA007B900}" destId="{B668D106-121E-4BDD-AB07-7C43225C0E0A}" srcOrd="12" destOrd="0" presId="urn:microsoft.com/office/officeart/2008/layout/LinedList"/>
    <dgm:cxn modelId="{1379011C-A793-4C1B-A951-E7636F028DFD}" type="presParOf" srcId="{50C87843-8612-4052-AF67-B32CA007B900}" destId="{CF510201-7AC0-48B5-8A77-0C5D8DA63AED}" srcOrd="13" destOrd="0" presId="urn:microsoft.com/office/officeart/2008/layout/LinedList"/>
    <dgm:cxn modelId="{13C7A4CF-C3D7-4B12-AA21-84659FE6DA9B}" type="presParOf" srcId="{CF510201-7AC0-48B5-8A77-0C5D8DA63AED}" destId="{DB5DE8C5-0475-416F-80F6-8125CF38F985}" srcOrd="0" destOrd="0" presId="urn:microsoft.com/office/officeart/2008/layout/LinedList"/>
    <dgm:cxn modelId="{D6E16E4C-2A75-49E9-A523-2AD8E09D121B}" type="presParOf" srcId="{CF510201-7AC0-48B5-8A77-0C5D8DA63AED}" destId="{48C5163C-B344-47CE-801A-E81D01E8119A}" srcOrd="1" destOrd="0" presId="urn:microsoft.com/office/officeart/2008/layout/LinedList"/>
    <dgm:cxn modelId="{51D53883-F8DF-41A1-9D98-D0558A19BD2C}" type="presParOf" srcId="{50C87843-8612-4052-AF67-B32CA007B900}" destId="{695ADD86-C92F-4D88-BC81-E79A3564A20B}" srcOrd="14" destOrd="0" presId="urn:microsoft.com/office/officeart/2008/layout/LinedList"/>
    <dgm:cxn modelId="{37578F37-AD4A-4838-8770-4298956CFCED}" type="presParOf" srcId="{50C87843-8612-4052-AF67-B32CA007B900}" destId="{F3F1DF3A-E949-4FE2-87F4-82FDDBDFDC59}" srcOrd="15" destOrd="0" presId="urn:microsoft.com/office/officeart/2008/layout/LinedList"/>
    <dgm:cxn modelId="{B12A20EA-D599-4CF5-A88C-51E397E71FDD}" type="presParOf" srcId="{F3F1DF3A-E949-4FE2-87F4-82FDDBDFDC59}" destId="{5C4C5D17-50C9-46B6-8E89-C05B86F4FB2B}" srcOrd="0" destOrd="0" presId="urn:microsoft.com/office/officeart/2008/layout/LinedList"/>
    <dgm:cxn modelId="{0D1666DE-8CA6-4B43-AC5C-5AFD798BFF3E}" type="presParOf" srcId="{F3F1DF3A-E949-4FE2-87F4-82FDDBDFDC59}" destId="{D158FE65-09DB-426E-B62E-5FA7FADAE4E8}" srcOrd="1" destOrd="0" presId="urn:microsoft.com/office/officeart/2008/layout/LinedList"/>
    <dgm:cxn modelId="{8C71A6E8-6D78-4773-B3B5-82160EA82046}" type="presParOf" srcId="{50C87843-8612-4052-AF67-B32CA007B900}" destId="{3F72C12C-DEA2-427A-896D-67B0B7F63465}" srcOrd="16" destOrd="0" presId="urn:microsoft.com/office/officeart/2008/layout/LinedList"/>
    <dgm:cxn modelId="{54604C6B-AFA8-411A-B1A8-D44DD15AE7AF}" type="presParOf" srcId="{50C87843-8612-4052-AF67-B32CA007B900}" destId="{27846871-10B1-43A1-B465-1383DC365FCF}" srcOrd="17" destOrd="0" presId="urn:microsoft.com/office/officeart/2008/layout/LinedList"/>
    <dgm:cxn modelId="{47E5FF6F-4486-4756-B3E1-974368594ACE}" type="presParOf" srcId="{27846871-10B1-43A1-B465-1383DC365FCF}" destId="{16A1D259-5EA7-4A01-A1E2-C524A9E3DF8A}" srcOrd="0" destOrd="0" presId="urn:microsoft.com/office/officeart/2008/layout/LinedList"/>
    <dgm:cxn modelId="{3E6B13D1-6756-4DA2-A6F3-42B9CAB5DB26}" type="presParOf" srcId="{27846871-10B1-43A1-B465-1383DC365FCF}" destId="{A298D022-21F7-4FCA-9BD3-0E8CA4C91B5D}" srcOrd="1" destOrd="0" presId="urn:microsoft.com/office/officeart/2008/layout/LinedList"/>
    <dgm:cxn modelId="{10D64053-91FD-4210-9B79-AE134777FB36}" type="presParOf" srcId="{50C87843-8612-4052-AF67-B32CA007B900}" destId="{35DC8CD8-D00D-4BF2-8327-CC32A6FFC14E}" srcOrd="18" destOrd="0" presId="urn:microsoft.com/office/officeart/2008/layout/LinedList"/>
    <dgm:cxn modelId="{31DA0567-5D32-400F-BD31-E7E9C514F9E7}" type="presParOf" srcId="{50C87843-8612-4052-AF67-B32CA007B900}" destId="{B7A2593E-6388-4CD5-A242-51E7CFE42784}" srcOrd="19" destOrd="0" presId="urn:microsoft.com/office/officeart/2008/layout/LinedList"/>
    <dgm:cxn modelId="{0975CCC0-5888-4FAE-8B67-3C5CB0AF061A}" type="presParOf" srcId="{B7A2593E-6388-4CD5-A242-51E7CFE42784}" destId="{E90DCFB3-AED2-4461-A61F-C32E0902F50D}" srcOrd="0" destOrd="0" presId="urn:microsoft.com/office/officeart/2008/layout/LinedList"/>
    <dgm:cxn modelId="{EA5FECEB-ED7A-4E86-A9E6-AFCB2676B39A}" type="presParOf" srcId="{B7A2593E-6388-4CD5-A242-51E7CFE42784}" destId="{D42CE5E3-8819-445D-A184-B8B7F31B35C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3FA1FC-5C69-4E1D-B0C5-61E93B58C9A8}">
      <dsp:nvSpPr>
        <dsp:cNvPr id="0" name=""/>
        <dsp:cNvSpPr/>
      </dsp:nvSpPr>
      <dsp:spPr>
        <a:xfrm>
          <a:off x="0" y="634"/>
          <a:ext cx="116871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36B2E-2FBE-45D0-97D3-FEA7A8D7DC30}">
      <dsp:nvSpPr>
        <dsp:cNvPr id="0" name=""/>
        <dsp:cNvSpPr/>
      </dsp:nvSpPr>
      <dsp:spPr>
        <a:xfrm>
          <a:off x="0" y="634"/>
          <a:ext cx="11687175" cy="519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T</a:t>
          </a:r>
          <a:r>
            <a:rPr lang="en-GB" sz="2300" b="0" kern="1200"/>
            <a:t>he dataset from were obtained from:</a:t>
          </a:r>
          <a:endParaRPr lang="en-US" sz="2300" kern="1200"/>
        </a:p>
      </dsp:txBody>
      <dsp:txXfrm>
        <a:off x="0" y="634"/>
        <a:ext cx="11687175" cy="519529"/>
      </dsp:txXfrm>
    </dsp:sp>
    <dsp:sp modelId="{7C33DA26-F45E-48FA-9DA0-5D81D610DC51}">
      <dsp:nvSpPr>
        <dsp:cNvPr id="0" name=""/>
        <dsp:cNvSpPr/>
      </dsp:nvSpPr>
      <dsp:spPr>
        <a:xfrm>
          <a:off x="0" y="520164"/>
          <a:ext cx="116871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4F81E-9CED-4AE2-9AC0-EF2074AE4DD6}">
      <dsp:nvSpPr>
        <dsp:cNvPr id="0" name=""/>
        <dsp:cNvSpPr/>
      </dsp:nvSpPr>
      <dsp:spPr>
        <a:xfrm>
          <a:off x="0" y="520164"/>
          <a:ext cx="11687175" cy="519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kern="1200" dirty="0">
              <a:hlinkClick xmlns:r="http://schemas.openxmlformats.org/officeDocument/2006/relationships" r:id="rId1"/>
            </a:rPr>
            <a:t>https://nijianmo.github.io/amazon/index.html#</a:t>
          </a:r>
          <a:endParaRPr lang="en-US" sz="2300" kern="1200" dirty="0"/>
        </a:p>
      </dsp:txBody>
      <dsp:txXfrm>
        <a:off x="0" y="520164"/>
        <a:ext cx="11687175" cy="519529"/>
      </dsp:txXfrm>
    </dsp:sp>
    <dsp:sp modelId="{BA8CF8E2-AEDB-49C0-91EA-58339441F83D}">
      <dsp:nvSpPr>
        <dsp:cNvPr id="0" name=""/>
        <dsp:cNvSpPr/>
      </dsp:nvSpPr>
      <dsp:spPr>
        <a:xfrm>
          <a:off x="0" y="1039694"/>
          <a:ext cx="116871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CF2AE-FE42-40D2-9F5A-CC751F016049}">
      <dsp:nvSpPr>
        <dsp:cNvPr id="0" name=""/>
        <dsp:cNvSpPr/>
      </dsp:nvSpPr>
      <dsp:spPr>
        <a:xfrm>
          <a:off x="0" y="1039694"/>
          <a:ext cx="11687175" cy="519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kern="1200"/>
            <a:t>The dataset contains:</a:t>
          </a:r>
          <a:endParaRPr lang="en-US" sz="2300" kern="1200"/>
        </a:p>
      </dsp:txBody>
      <dsp:txXfrm>
        <a:off x="0" y="1039694"/>
        <a:ext cx="11687175" cy="519529"/>
      </dsp:txXfrm>
    </dsp:sp>
    <dsp:sp modelId="{7CB5F4DF-8925-43E0-A887-DE8FB94F801C}">
      <dsp:nvSpPr>
        <dsp:cNvPr id="0" name=""/>
        <dsp:cNvSpPr/>
      </dsp:nvSpPr>
      <dsp:spPr>
        <a:xfrm>
          <a:off x="0" y="1559224"/>
          <a:ext cx="116871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C33A91-19AC-4A9B-BBF5-96A812E0F4A7}">
      <dsp:nvSpPr>
        <dsp:cNvPr id="0" name=""/>
        <dsp:cNvSpPr/>
      </dsp:nvSpPr>
      <dsp:spPr>
        <a:xfrm>
          <a:off x="0" y="1559224"/>
          <a:ext cx="11687175" cy="519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kern="1200"/>
            <a:t>34278 reviews (rows) ,and 12 columns.</a:t>
          </a:r>
          <a:endParaRPr lang="en-US" sz="2300" kern="1200"/>
        </a:p>
      </dsp:txBody>
      <dsp:txXfrm>
        <a:off x="0" y="1559224"/>
        <a:ext cx="11687175" cy="519529"/>
      </dsp:txXfrm>
    </dsp:sp>
    <dsp:sp modelId="{4C9D82FE-4B4A-4DD6-99B9-DDAAF6F85C79}">
      <dsp:nvSpPr>
        <dsp:cNvPr id="0" name=""/>
        <dsp:cNvSpPr/>
      </dsp:nvSpPr>
      <dsp:spPr>
        <a:xfrm>
          <a:off x="0" y="2078754"/>
          <a:ext cx="116871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65F30-4163-42D5-8C49-3091976CEF82}">
      <dsp:nvSpPr>
        <dsp:cNvPr id="0" name=""/>
        <dsp:cNvSpPr/>
      </dsp:nvSpPr>
      <dsp:spPr>
        <a:xfrm>
          <a:off x="0" y="2078754"/>
          <a:ext cx="11687175" cy="519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Cleaning Data :</a:t>
          </a:r>
          <a:endParaRPr lang="en-US" sz="2300" kern="1200"/>
        </a:p>
      </dsp:txBody>
      <dsp:txXfrm>
        <a:off x="0" y="2078754"/>
        <a:ext cx="11687175" cy="519529"/>
      </dsp:txXfrm>
    </dsp:sp>
    <dsp:sp modelId="{10FD80F6-6124-4B06-ACD5-5A519576398C}">
      <dsp:nvSpPr>
        <dsp:cNvPr id="0" name=""/>
        <dsp:cNvSpPr/>
      </dsp:nvSpPr>
      <dsp:spPr>
        <a:xfrm>
          <a:off x="0" y="2598284"/>
          <a:ext cx="116871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4AD73-3238-443B-AF0B-87116FBAA668}">
      <dsp:nvSpPr>
        <dsp:cNvPr id="0" name=""/>
        <dsp:cNvSpPr/>
      </dsp:nvSpPr>
      <dsp:spPr>
        <a:xfrm>
          <a:off x="0" y="2598283"/>
          <a:ext cx="11687175" cy="519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kern="1200"/>
            <a:t>- removing Nulls, Stripping columns name from spaces </a:t>
          </a:r>
          <a:endParaRPr lang="en-US" sz="2300" kern="1200"/>
        </a:p>
      </dsp:txBody>
      <dsp:txXfrm>
        <a:off x="0" y="2598283"/>
        <a:ext cx="11687175" cy="519529"/>
      </dsp:txXfrm>
    </dsp:sp>
    <dsp:sp modelId="{B668D106-121E-4BDD-AB07-7C43225C0E0A}">
      <dsp:nvSpPr>
        <dsp:cNvPr id="0" name=""/>
        <dsp:cNvSpPr/>
      </dsp:nvSpPr>
      <dsp:spPr>
        <a:xfrm>
          <a:off x="0" y="3117813"/>
          <a:ext cx="116871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5DE8C5-0475-416F-80F6-8125CF38F985}">
      <dsp:nvSpPr>
        <dsp:cNvPr id="0" name=""/>
        <dsp:cNvSpPr/>
      </dsp:nvSpPr>
      <dsp:spPr>
        <a:xfrm>
          <a:off x="0" y="3117813"/>
          <a:ext cx="11687175" cy="519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kern="1200"/>
            <a:t>- Deleting outliers </a:t>
          </a:r>
          <a:endParaRPr lang="en-US" sz="2300" kern="1200"/>
        </a:p>
      </dsp:txBody>
      <dsp:txXfrm>
        <a:off x="0" y="3117813"/>
        <a:ext cx="11687175" cy="519529"/>
      </dsp:txXfrm>
    </dsp:sp>
    <dsp:sp modelId="{695ADD86-C92F-4D88-BC81-E79A3564A20B}">
      <dsp:nvSpPr>
        <dsp:cNvPr id="0" name=""/>
        <dsp:cNvSpPr/>
      </dsp:nvSpPr>
      <dsp:spPr>
        <a:xfrm>
          <a:off x="0" y="3637343"/>
          <a:ext cx="116871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C5D17-50C9-46B6-8E89-C05B86F4FB2B}">
      <dsp:nvSpPr>
        <dsp:cNvPr id="0" name=""/>
        <dsp:cNvSpPr/>
      </dsp:nvSpPr>
      <dsp:spPr>
        <a:xfrm>
          <a:off x="0" y="3637343"/>
          <a:ext cx="11687175" cy="519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kern="1200"/>
            <a:t>- Removing unneeded columns such as: reviewer name, time of the review</a:t>
          </a:r>
          <a:endParaRPr lang="en-US" sz="2300" kern="1200"/>
        </a:p>
      </dsp:txBody>
      <dsp:txXfrm>
        <a:off x="0" y="3637343"/>
        <a:ext cx="11687175" cy="519529"/>
      </dsp:txXfrm>
    </dsp:sp>
    <dsp:sp modelId="{3F72C12C-DEA2-427A-896D-67B0B7F63465}">
      <dsp:nvSpPr>
        <dsp:cNvPr id="0" name=""/>
        <dsp:cNvSpPr/>
      </dsp:nvSpPr>
      <dsp:spPr>
        <a:xfrm>
          <a:off x="0" y="4156873"/>
          <a:ext cx="116871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A1D259-5EA7-4A01-A1E2-C524A9E3DF8A}">
      <dsp:nvSpPr>
        <dsp:cNvPr id="0" name=""/>
        <dsp:cNvSpPr/>
      </dsp:nvSpPr>
      <dsp:spPr>
        <a:xfrm>
          <a:off x="0" y="4156873"/>
          <a:ext cx="11687175" cy="519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kern="1200"/>
            <a:t>- spellcheck  </a:t>
          </a:r>
          <a:endParaRPr lang="en-US" sz="2300" kern="1200"/>
        </a:p>
      </dsp:txBody>
      <dsp:txXfrm>
        <a:off x="0" y="4156873"/>
        <a:ext cx="11687175" cy="519529"/>
      </dsp:txXfrm>
    </dsp:sp>
    <dsp:sp modelId="{35DC8CD8-D00D-4BF2-8327-CC32A6FFC14E}">
      <dsp:nvSpPr>
        <dsp:cNvPr id="0" name=""/>
        <dsp:cNvSpPr/>
      </dsp:nvSpPr>
      <dsp:spPr>
        <a:xfrm>
          <a:off x="0" y="4676403"/>
          <a:ext cx="116871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0DCFB3-AED2-4461-A61F-C32E0902F50D}">
      <dsp:nvSpPr>
        <dsp:cNvPr id="0" name=""/>
        <dsp:cNvSpPr/>
      </dsp:nvSpPr>
      <dsp:spPr>
        <a:xfrm>
          <a:off x="0" y="4676403"/>
          <a:ext cx="11687175" cy="519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kern="1200"/>
            <a:t>- Lemmatization </a:t>
          </a:r>
          <a:endParaRPr lang="en-US" sz="2300" kern="1200"/>
        </a:p>
      </dsp:txBody>
      <dsp:txXfrm>
        <a:off x="0" y="4676403"/>
        <a:ext cx="11687175" cy="5195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00065a8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00065a8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44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DB60B1-BEF5-4848-BB02-98EBFE355C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2012" y="2766219"/>
            <a:ext cx="6220101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2774594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  <p:sldLayoutId id="2147483661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tick-mark-correct-choice-sign-yes-40143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vectors/tick-mark-correct-choice-sign-yes-40143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tick-mark-correct-choice-sign-yes-40143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grancedirect.co.uk/be-inspired/europes-most-googled-beauty-questions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3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3130925"/>
          </a:xfrm>
        </p:spPr>
        <p:txBody>
          <a:bodyPr>
            <a:noAutofit/>
          </a:bodyPr>
          <a:lstStyle/>
          <a:p>
            <a:r>
              <a:rPr lang="en-GB" sz="4400" dirty="0"/>
              <a:t>NLP &amp; Classification of sentiment for Amazon luxury beauty product Reviews</a:t>
            </a:r>
            <a:br>
              <a:rPr lang="en-GB" sz="4400" dirty="0"/>
            </a:br>
            <a:endParaRPr lang="en-US" sz="4400" dirty="0"/>
          </a:p>
        </p:txBody>
      </p:sp>
      <p:pic>
        <p:nvPicPr>
          <p:cNvPr id="10" name="Picture Placeholder 9" descr="beauty products on a table with accent leaves">
            <a:extLst>
              <a:ext uri="{FF2B5EF4-FFF2-40B4-BE49-F238E27FC236}">
                <a16:creationId xmlns:a16="http://schemas.microsoft.com/office/drawing/2014/main" id="{989DB536-6819-4D2C-B0DB-D6649F94F6C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413" y="-46653"/>
            <a:ext cx="4941887" cy="690465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977BD4-FAF4-4C33-811F-B49FFFFC27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Rawan &amp; </a:t>
            </a:r>
            <a:r>
              <a:rPr lang="en-GB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Nisreen</a:t>
            </a:r>
            <a:endParaRPr lang="en-GB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2">
            <a:extLst>
              <a:ext uri="{FF2B5EF4-FFF2-40B4-BE49-F238E27FC236}">
                <a16:creationId xmlns:a16="http://schemas.microsoft.com/office/drawing/2014/main" id="{8ACC7E87-F560-469D-A5BD-DF5F758E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>
            <a:normAutofit fontScale="90000"/>
          </a:bodyPr>
          <a:lstStyle/>
          <a:p>
            <a:r>
              <a:rPr lang="en-GB" b="1" spc="5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Topic modelling:</a:t>
            </a:r>
            <a:endParaRPr lang="en-US" b="1" spc="5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FE3B8B8-A467-4EAB-AC5E-6EC708BA1E73}"/>
              </a:ext>
            </a:extLst>
          </p:cNvPr>
          <p:cNvSpPr/>
          <p:nvPr/>
        </p:nvSpPr>
        <p:spPr>
          <a:xfrm>
            <a:off x="955992" y="1879600"/>
            <a:ext cx="2326640" cy="1026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LSA model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2150D28-791A-489E-A152-75B01A6EA6C7}"/>
              </a:ext>
            </a:extLst>
          </p:cNvPr>
          <p:cNvSpPr/>
          <p:nvPr/>
        </p:nvSpPr>
        <p:spPr>
          <a:xfrm>
            <a:off x="4423412" y="1879600"/>
            <a:ext cx="2326640" cy="1026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LDA model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973789-0666-488C-B1D7-F2C88087F7E6}"/>
              </a:ext>
            </a:extLst>
          </p:cNvPr>
          <p:cNvSpPr/>
          <p:nvPr/>
        </p:nvSpPr>
        <p:spPr>
          <a:xfrm>
            <a:off x="7637929" y="1879600"/>
            <a:ext cx="2252116" cy="1026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Corex</a:t>
            </a:r>
            <a:r>
              <a:rPr lang="en-GB" dirty="0"/>
              <a:t> Model 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3C03F9C-DF7E-4B09-8E2E-39261B4C1F3D}"/>
              </a:ext>
            </a:extLst>
          </p:cNvPr>
          <p:cNvSpPr/>
          <p:nvPr/>
        </p:nvSpPr>
        <p:spPr>
          <a:xfrm>
            <a:off x="5586732" y="4410222"/>
            <a:ext cx="1053664" cy="82469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skin</a:t>
            </a:r>
            <a:endParaRPr lang="en-GB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5F45646-41B6-4E8A-B411-6C3677D0DCB7}"/>
              </a:ext>
            </a:extLst>
          </p:cNvPr>
          <p:cNvSpPr/>
          <p:nvPr/>
        </p:nvSpPr>
        <p:spPr>
          <a:xfrm>
            <a:off x="4226560" y="4430695"/>
            <a:ext cx="1053664" cy="78374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nail</a:t>
            </a:r>
            <a:endParaRPr lang="en-GB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E654152-B12F-42A1-A759-CF9464EB0340}"/>
              </a:ext>
            </a:extLst>
          </p:cNvPr>
          <p:cNvSpPr/>
          <p:nvPr/>
        </p:nvSpPr>
        <p:spPr>
          <a:xfrm>
            <a:off x="6841164" y="4410222"/>
            <a:ext cx="1338743" cy="82469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FF0000"/>
                </a:solidFill>
              </a:rPr>
              <a:t>makeup</a:t>
            </a:r>
            <a:endParaRPr lang="en-GB" sz="14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7D737D2-2CD9-4B5E-840E-E6171689E1EE}"/>
              </a:ext>
            </a:extLst>
          </p:cNvPr>
          <p:cNvSpPr/>
          <p:nvPr/>
        </p:nvSpPr>
        <p:spPr>
          <a:xfrm>
            <a:off x="8376757" y="4397201"/>
            <a:ext cx="1338743" cy="82469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FF0000"/>
                </a:solidFill>
              </a:rPr>
              <a:t>delivery</a:t>
            </a:r>
            <a:endParaRPr lang="en-GB" sz="14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D4AEA0B-4F88-4EB2-BD01-C70D29F27C46}"/>
              </a:ext>
            </a:extLst>
          </p:cNvPr>
          <p:cNvSpPr/>
          <p:nvPr/>
        </p:nvSpPr>
        <p:spPr>
          <a:xfrm>
            <a:off x="2931517" y="4447360"/>
            <a:ext cx="1050574" cy="767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FF0000"/>
                </a:solidFill>
              </a:rPr>
              <a:t>scent</a:t>
            </a:r>
            <a:endParaRPr lang="en-GB" sz="1600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2C227BAA-66CE-4BA3-82F0-F68FA985F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89985" y="1879600"/>
            <a:ext cx="890056" cy="824693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644AE9B-952B-4C8A-A8EE-9EFCC8C3293F}"/>
              </a:ext>
            </a:extLst>
          </p:cNvPr>
          <p:cNvSpPr/>
          <p:nvPr/>
        </p:nvSpPr>
        <p:spPr>
          <a:xfrm>
            <a:off x="717855" y="4430695"/>
            <a:ext cx="19691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Topics: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4FBD4DD-CD8B-4B23-AF4E-A1D8DAC27935}"/>
              </a:ext>
            </a:extLst>
          </p:cNvPr>
          <p:cNvSpPr/>
          <p:nvPr/>
        </p:nvSpPr>
        <p:spPr>
          <a:xfrm>
            <a:off x="9972592" y="4355723"/>
            <a:ext cx="1124841" cy="90764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FF0000"/>
                </a:solidFill>
              </a:rPr>
              <a:t>hair</a:t>
            </a:r>
            <a:endParaRPr lang="en-GB" sz="1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958FB1-1568-4C1E-8BA4-3225AC61BE4F}"/>
              </a:ext>
            </a:extLst>
          </p:cNvPr>
          <p:cNvCxnSpPr/>
          <p:nvPr/>
        </p:nvCxnSpPr>
        <p:spPr>
          <a:xfrm flipV="1">
            <a:off x="1409700" y="2410640"/>
            <a:ext cx="1419225" cy="1666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69C7EAF-CC64-407F-8907-098F0308D4E2}"/>
              </a:ext>
            </a:extLst>
          </p:cNvPr>
          <p:cNvCxnSpPr>
            <a:cxnSpLocks/>
          </p:cNvCxnSpPr>
          <p:nvPr/>
        </p:nvCxnSpPr>
        <p:spPr>
          <a:xfrm flipV="1">
            <a:off x="4881257" y="2392680"/>
            <a:ext cx="1410949" cy="83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2" grpId="0" animBg="1"/>
      <p:bldP spid="64" grpId="0" animBg="1"/>
      <p:bldP spid="65" grpId="0" animBg="1"/>
      <p:bldP spid="66" grpId="0" animBg="1"/>
      <p:bldP spid="68" grpId="0"/>
      <p:bldP spid="6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A3C228-7EE7-484D-BB04-316525CB589D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5400" b="1" i="0" u="none" strike="noStrike" kern="1200" cap="none" spc="50" normalizeH="0" baseline="0" noProof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Topic modelling:</a:t>
            </a:r>
            <a:endParaRPr lang="en-US" sz="540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43A8E-DF63-45F7-8CAD-41325A4A5C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0" b="1110"/>
          <a:stretch/>
        </p:blipFill>
        <p:spPr>
          <a:xfrm>
            <a:off x="1485267" y="1863801"/>
            <a:ext cx="9221464" cy="444074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0E430F-402A-4128-86BC-6B2C9F2801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5DB74C9-B808-4394-A017-79C83B2524EF}" type="datetime1">
              <a:rPr lang="en-US" sz="1200" smtClean="0"/>
              <a:pPr>
                <a:spcAft>
                  <a:spcPts val="600"/>
                </a:spcAft>
              </a:pPr>
              <a:t>11/20/2021</a:t>
            </a:fld>
            <a:endParaRPr lang="en-US" sz="1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E03EF6-0058-4762-8E6F-E3D6338FB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 smtClean="0">
                <a:latin typeface="+mn-lt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8486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629F41-BEDC-4E38-8056-E69E6697710F}"/>
              </a:ext>
            </a:extLst>
          </p:cNvPr>
          <p:cNvSpPr/>
          <p:nvPr/>
        </p:nvSpPr>
        <p:spPr>
          <a:xfrm>
            <a:off x="838200" y="557189"/>
            <a:ext cx="10515600" cy="1110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Word cloud for each topic</a:t>
            </a:r>
          </a:p>
        </p:txBody>
      </p:sp>
      <p:pic>
        <p:nvPicPr>
          <p:cNvPr id="30" name="Picture 29" descr="A close-up of a dollar bill&#10;&#10;Description automatically generated with low confidence">
            <a:extLst>
              <a:ext uri="{FF2B5EF4-FFF2-40B4-BE49-F238E27FC236}">
                <a16:creationId xmlns:a16="http://schemas.microsoft.com/office/drawing/2014/main" id="{2A315506-5409-4878-A9E5-7A7DF9321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56" y="1834939"/>
            <a:ext cx="3024964" cy="2056976"/>
          </a:xfrm>
          <a:prstGeom prst="rect">
            <a:avLst/>
          </a:prstGeom>
        </p:spPr>
      </p:pic>
      <p:pic>
        <p:nvPicPr>
          <p:cNvPr id="20" name="Picture 19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48436EA8-FBFF-4CC4-9DB9-BECFB2E2C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591" y="1834939"/>
            <a:ext cx="3024964" cy="2056976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25432D2E-9324-48EF-B529-DC16B829C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744" y="1834939"/>
            <a:ext cx="3047372" cy="2056976"/>
          </a:xfrm>
          <a:prstGeom prst="rect">
            <a:avLst/>
          </a:prstGeom>
        </p:spPr>
      </p:pic>
      <p:pic>
        <p:nvPicPr>
          <p:cNvPr id="27" name="Picture 26" descr="A close-up of a dollar bill&#10;&#10;Description automatically generated with low confidence">
            <a:extLst>
              <a:ext uri="{FF2B5EF4-FFF2-40B4-BE49-F238E27FC236}">
                <a16:creationId xmlns:a16="http://schemas.microsoft.com/office/drawing/2014/main" id="{7F098517-4CEB-4280-98B4-D115F2F4A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01" y="4243835"/>
            <a:ext cx="3058699" cy="2056976"/>
          </a:xfrm>
          <a:prstGeom prst="rect">
            <a:avLst/>
          </a:prstGeom>
        </p:spPr>
      </p:pic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A53EB2E8-C290-4B55-B36D-B43885F99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723" y="4243835"/>
            <a:ext cx="3058699" cy="2056976"/>
          </a:xfrm>
          <a:prstGeom prst="rect">
            <a:avLst/>
          </a:prstGeom>
        </p:spPr>
      </p:pic>
      <p:pic>
        <p:nvPicPr>
          <p:cNvPr id="18" name="Content Placeholder 17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8D222740-C2F8-4D46-B34A-FFB8B50F3D7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7"/>
          <a:stretch>
            <a:fillRect/>
          </a:stretch>
        </p:blipFill>
        <p:spPr>
          <a:xfrm>
            <a:off x="8549373" y="4243835"/>
            <a:ext cx="3070113" cy="2056976"/>
          </a:xfrm>
          <a:prstGeom prst="rect">
            <a:avLst/>
          </a:prstGeom>
        </p:spPr>
      </p:pic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45D57ECC-BA47-42CE-84F4-73E6D20C1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F53EA80-260A-4EE9-83BB-E6DD04DEA906}" type="datetime1">
              <a:rPr lang="en-US" sz="1200" smtClean="0"/>
              <a:pPr>
                <a:spcAft>
                  <a:spcPts val="600"/>
                </a:spcAft>
              </a:pPr>
              <a:t>11/21/2021</a:t>
            </a:fld>
            <a:endParaRPr lang="en-US" sz="120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90C60560-82C9-493D-8EF2-75BEC1DFC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 smtClean="0">
                <a:latin typeface="+mn-lt"/>
                <a:cs typeface="+mn-cs"/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latin typeface="+mn-lt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4B4230-9DAE-4E42-97F8-AF857CA34A09}"/>
              </a:ext>
            </a:extLst>
          </p:cNvPr>
          <p:cNvSpPr txBox="1"/>
          <p:nvPr/>
        </p:nvSpPr>
        <p:spPr>
          <a:xfrm>
            <a:off x="1468413" y="1337088"/>
            <a:ext cx="139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scent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8E098D-9C48-428D-AD76-FEF9C61401E6}"/>
              </a:ext>
            </a:extLst>
          </p:cNvPr>
          <p:cNvSpPr txBox="1"/>
          <p:nvPr/>
        </p:nvSpPr>
        <p:spPr>
          <a:xfrm>
            <a:off x="5661556" y="1312898"/>
            <a:ext cx="139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hair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2A5303-02A4-4A1B-94D5-B3BB94DB1B28}"/>
              </a:ext>
            </a:extLst>
          </p:cNvPr>
          <p:cNvSpPr txBox="1"/>
          <p:nvPr/>
        </p:nvSpPr>
        <p:spPr>
          <a:xfrm>
            <a:off x="9385928" y="1277750"/>
            <a:ext cx="16503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makeup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3B068A-B0ED-44C8-84ED-F4F4047A9C29}"/>
              </a:ext>
            </a:extLst>
          </p:cNvPr>
          <p:cNvSpPr txBox="1"/>
          <p:nvPr/>
        </p:nvSpPr>
        <p:spPr>
          <a:xfrm>
            <a:off x="1663700" y="3797518"/>
            <a:ext cx="139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nail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12A362-597B-47BD-896E-B525E2813B37}"/>
              </a:ext>
            </a:extLst>
          </p:cNvPr>
          <p:cNvSpPr txBox="1"/>
          <p:nvPr/>
        </p:nvSpPr>
        <p:spPr>
          <a:xfrm>
            <a:off x="5514642" y="3809853"/>
            <a:ext cx="139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skin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099410-3634-494D-9405-BA85E1EB79A3}"/>
              </a:ext>
            </a:extLst>
          </p:cNvPr>
          <p:cNvSpPr txBox="1"/>
          <p:nvPr/>
        </p:nvSpPr>
        <p:spPr>
          <a:xfrm>
            <a:off x="9385929" y="3797518"/>
            <a:ext cx="1650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delivery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939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A13609-C354-465C-8ECC-51F67630EB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F53EA80-260A-4EE9-83BB-E6DD04DEA906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5FA116-B593-4DC9-8993-77FC2D14C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5167ED-BD62-4EEB-B69A-9939AE7F0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829" y="573504"/>
            <a:ext cx="10156826" cy="940972"/>
          </a:xfrm>
        </p:spPr>
        <p:txBody>
          <a:bodyPr/>
          <a:lstStyle/>
          <a:p>
            <a:r>
              <a:rPr lang="en-US" dirty="0"/>
              <a:t>The cluster</a:t>
            </a:r>
            <a:endParaRPr lang="en-GB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C5AD68A-9288-40E6-B874-DE880EF2F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274" y="1962150"/>
            <a:ext cx="4921037" cy="3305174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94A11BE7-F101-4067-A682-2D7D607A7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74" y="1962149"/>
            <a:ext cx="5239054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179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3F49D4-BDF9-4750-8853-07C8C3B4C56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F53EA80-260A-4EE9-83BB-E6DD04DEA906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5C9EF8-EF5A-4154-8837-761B8B203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E60F05-945E-4D25-B419-F1AA0F29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cluster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74CDA-5595-4984-ABB8-0FD54A73D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41" t="36255" r="41248" b="28575"/>
          <a:stretch/>
        </p:blipFill>
        <p:spPr>
          <a:xfrm>
            <a:off x="990600" y="2438401"/>
            <a:ext cx="5667376" cy="2667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AC540-6D95-4AAC-95C4-D1DBC8730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0" t="39998" r="52455" b="22214"/>
          <a:stretch/>
        </p:blipFill>
        <p:spPr>
          <a:xfrm>
            <a:off x="6991350" y="2438401"/>
            <a:ext cx="4648200" cy="266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362DE7-7F10-4A25-865A-B3C2B528326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70FC95-EB82-4EB7-BC98-AF2D257BC5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78C8169-9802-4A43-99D4-4B000A8F6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122238"/>
            <a:ext cx="10499725" cy="13557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classification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FAD85E-20F6-4457-8BB2-EDA2400CD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6" t="42917" r="50000" b="16944"/>
          <a:stretch/>
        </p:blipFill>
        <p:spPr>
          <a:xfrm>
            <a:off x="733424" y="2714625"/>
            <a:ext cx="3990975" cy="275272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D8DA8F-9D63-45F2-81AF-642D33D6499F}"/>
              </a:ext>
            </a:extLst>
          </p:cNvPr>
          <p:cNvCxnSpPr>
            <a:stCxn id="9" idx="3"/>
          </p:cNvCxnSpPr>
          <p:nvPr/>
        </p:nvCxnSpPr>
        <p:spPr>
          <a:xfrm flipV="1">
            <a:off x="4724399" y="3209925"/>
            <a:ext cx="1771651" cy="8810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1D0E01-1C58-46DE-BF61-761126B1B2F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724399" y="4090988"/>
            <a:ext cx="1657351" cy="10810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CA6730D-7788-4615-A963-9220A97BD088}"/>
              </a:ext>
            </a:extLst>
          </p:cNvPr>
          <p:cNvSpPr/>
          <p:nvPr/>
        </p:nvSpPr>
        <p:spPr>
          <a:xfrm>
            <a:off x="6496050" y="2578893"/>
            <a:ext cx="1280160" cy="1005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Over sampling</a:t>
            </a:r>
            <a:endParaRPr lang="en-GB" sz="12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3FD872B-BEC5-45EA-B72A-28592D8E9C98}"/>
              </a:ext>
            </a:extLst>
          </p:cNvPr>
          <p:cNvSpPr/>
          <p:nvPr/>
        </p:nvSpPr>
        <p:spPr>
          <a:xfrm>
            <a:off x="8784800" y="2542081"/>
            <a:ext cx="1574166" cy="1106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Classification</a:t>
            </a:r>
            <a:endParaRPr lang="en-GB" sz="11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4134FA-D911-4D99-B4CB-A03B8E792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25394" y="4631531"/>
            <a:ext cx="890056" cy="82469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BF67FF-7B1E-405F-BB8E-376ACF92FE61}"/>
              </a:ext>
            </a:extLst>
          </p:cNvPr>
          <p:cNvCxnSpPr>
            <a:stCxn id="15" idx="6"/>
            <a:endCxn id="16" idx="2"/>
          </p:cNvCxnSpPr>
          <p:nvPr/>
        </p:nvCxnSpPr>
        <p:spPr>
          <a:xfrm>
            <a:off x="7776210" y="3081813"/>
            <a:ext cx="1008590" cy="13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C6E6768A-5B26-486D-81FC-B279646E0428}"/>
              </a:ext>
            </a:extLst>
          </p:cNvPr>
          <p:cNvSpPr/>
          <p:nvPr/>
        </p:nvSpPr>
        <p:spPr>
          <a:xfrm>
            <a:off x="6381750" y="4586288"/>
            <a:ext cx="1574166" cy="1106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Classification</a:t>
            </a:r>
            <a:endParaRPr lang="en-GB" sz="11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4807F3C6-A0DC-4226-8912-1C8CB6C44726}"/>
              </a:ext>
            </a:extLst>
          </p:cNvPr>
          <p:cNvSpPr/>
          <p:nvPr/>
        </p:nvSpPr>
        <p:spPr>
          <a:xfrm>
            <a:off x="9413875" y="4713144"/>
            <a:ext cx="2546350" cy="157278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Since we are</a:t>
            </a:r>
            <a:r>
              <a:rPr lang="ar-SA" dirty="0"/>
              <a:t>  </a:t>
            </a:r>
            <a:r>
              <a:rPr lang="en-GB" dirty="0"/>
              <a:t>dealing with unbalance dataset we well use f1 score as a matrix</a:t>
            </a:r>
          </a:p>
        </p:txBody>
      </p:sp>
    </p:spTree>
    <p:extLst>
      <p:ext uri="{BB962C8B-B14F-4D97-AF65-F5344CB8AC3E}">
        <p14:creationId xmlns:p14="http://schemas.microsoft.com/office/powerpoint/2010/main" val="234048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DD1E22-9789-4BD1-B5E9-3291615C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classification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364442-C376-4AE7-9770-8D4BCCEF1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5DB74C9-B808-4394-A017-79C83B2524EF}" type="datetime1">
              <a:rPr lang="en-US" sz="1200" smtClean="0"/>
              <a:pPr>
                <a:spcAft>
                  <a:spcPts val="600"/>
                </a:spcAft>
              </a:pPr>
              <a:t>11/20/2021</a:t>
            </a:fld>
            <a:endParaRPr lang="en-US" sz="1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76CEE-944E-4781-A2EC-DF2A4F875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 smtClean="0">
                <a:latin typeface="+mn-lt"/>
                <a:cs typeface="+mn-cs"/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latin typeface="+mn-lt"/>
              <a:cs typeface="+mn-cs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6A07101-DEB0-441E-BC4E-5B8CA77675B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53460223"/>
              </p:ext>
            </p:extLst>
          </p:nvPr>
        </p:nvGraphicFramePr>
        <p:xfrm>
          <a:off x="482070" y="1935864"/>
          <a:ext cx="61986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793">
                  <a:extLst>
                    <a:ext uri="{9D8B030D-6E8A-4147-A177-3AD203B41FA5}">
                      <a16:colId xmlns:a16="http://schemas.microsoft.com/office/drawing/2014/main" val="1484401640"/>
                    </a:ext>
                  </a:extLst>
                </a:gridCol>
                <a:gridCol w="3589867">
                  <a:extLst>
                    <a:ext uri="{9D8B030D-6E8A-4147-A177-3AD203B41FA5}">
                      <a16:colId xmlns:a16="http://schemas.microsoft.com/office/drawing/2014/main" val="1734614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Classification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 for the validation set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36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67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Logistic Regression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9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92.8%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76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XGBClassifier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64367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F798E78-ABB9-49BB-8661-67E1F0558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87926" y="3180728"/>
            <a:ext cx="621079" cy="5754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6A5A951-EE21-477F-82F7-AAAE016292D8}"/>
              </a:ext>
            </a:extLst>
          </p:cNvPr>
          <p:cNvSpPr/>
          <p:nvPr/>
        </p:nvSpPr>
        <p:spPr>
          <a:xfrm>
            <a:off x="7289799" y="2396067"/>
            <a:ext cx="4182533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Training 90%  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5751BC-5EF6-4513-9520-0D2DE83FCA2A}"/>
              </a:ext>
            </a:extLst>
          </p:cNvPr>
          <p:cNvSpPr/>
          <p:nvPr/>
        </p:nvSpPr>
        <p:spPr>
          <a:xfrm>
            <a:off x="10684932" y="2396067"/>
            <a:ext cx="787400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5% test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A242C7-75F7-406B-8CE9-5362D0D986DD}"/>
              </a:ext>
            </a:extLst>
          </p:cNvPr>
          <p:cNvSpPr/>
          <p:nvPr/>
        </p:nvSpPr>
        <p:spPr>
          <a:xfrm>
            <a:off x="9880597" y="2396067"/>
            <a:ext cx="7874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5% </a:t>
            </a:r>
            <a:r>
              <a:rPr lang="en-US" dirty="0" err="1"/>
              <a:t>val</a:t>
            </a:r>
            <a:endParaRPr lang="en-GB" dirty="0"/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309F7EAD-7419-4945-BC5A-C5CDFF89A1E0}"/>
              </a:ext>
            </a:extLst>
          </p:cNvPr>
          <p:cNvSpPr/>
          <p:nvPr/>
        </p:nvSpPr>
        <p:spPr>
          <a:xfrm>
            <a:off x="7738533" y="3886200"/>
            <a:ext cx="3183467" cy="1693333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XGBClassifier</a:t>
            </a:r>
            <a:r>
              <a:rPr lang="en-GB" dirty="0"/>
              <a:t> in test set </a:t>
            </a:r>
          </a:p>
          <a:p>
            <a:pPr algn="ctr"/>
            <a:r>
              <a:rPr lang="en-GB" dirty="0"/>
              <a:t>F1 score = 93% </a:t>
            </a:r>
          </a:p>
        </p:txBody>
      </p:sp>
    </p:spTree>
    <p:extLst>
      <p:ext uri="{BB962C8B-B14F-4D97-AF65-F5344CB8AC3E}">
        <p14:creationId xmlns:p14="http://schemas.microsoft.com/office/powerpoint/2010/main" val="2889647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24A02-2DDC-49ED-9555-59A506926F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D03FE1-C027-4544-9065-E1F398C1F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AADA789-89F8-4FC5-8C7F-4341BCAA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75" y="122238"/>
            <a:ext cx="10499725" cy="13557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Positive vs. negative reviews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5FDE2E95-F770-42F1-AC1C-BAEE08880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3" r="-2" b="-2"/>
          <a:stretch/>
        </p:blipFill>
        <p:spPr>
          <a:xfrm>
            <a:off x="6271202" y="1624685"/>
            <a:ext cx="5803323" cy="3890357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75AC89F-A6D2-4915-B9C1-0555E09C9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7" r="-2" b="-2"/>
          <a:stretch/>
        </p:blipFill>
        <p:spPr>
          <a:xfrm>
            <a:off x="237403" y="1625142"/>
            <a:ext cx="5803323" cy="38903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B0A536-FC6A-400E-AD89-737CC37C7A62}"/>
              </a:ext>
            </a:extLst>
          </p:cNvPr>
          <p:cNvSpPr txBox="1"/>
          <p:nvPr/>
        </p:nvSpPr>
        <p:spPr>
          <a:xfrm>
            <a:off x="2218314" y="5609591"/>
            <a:ext cx="2328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p</a:t>
            </a:r>
            <a:r>
              <a:rPr lang="en-US" sz="4000" b="1" kern="12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ositive</a:t>
            </a:r>
            <a:endParaRPr lang="en-GB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D1E0771-E9D6-488B-81D8-729E7F4615E7}"/>
              </a:ext>
            </a:extLst>
          </p:cNvPr>
          <p:cNvSpPr txBox="1">
            <a:spLocks noGrp="1"/>
          </p:cNvSpPr>
          <p:nvPr>
            <p:ph sz="quarter" idx="11"/>
          </p:nvPr>
        </p:nvSpPr>
        <p:spPr>
          <a:xfrm>
            <a:off x="7165975" y="5398956"/>
            <a:ext cx="10499725" cy="918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N</a:t>
            </a:r>
            <a:r>
              <a:rPr lang="en-US" sz="4000" b="1" kern="12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egative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05309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BE5F1C-7382-4365-BF48-8927964D93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1655A-2D6D-4AD5-A895-5CE595D2E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6631D-0EDA-4DFB-8C2E-B014E6903B7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Our best topic modeling is </a:t>
            </a:r>
            <a:r>
              <a:rPr lang="en-US" dirty="0" err="1"/>
              <a:t>Corex</a:t>
            </a:r>
            <a:endParaRPr lang="en-US" dirty="0"/>
          </a:p>
          <a:p>
            <a:r>
              <a:rPr lang="en-US" dirty="0"/>
              <a:t>Using over sampling to solve in balance data reduced  our f1 score </a:t>
            </a:r>
          </a:p>
          <a:p>
            <a:r>
              <a:rPr lang="en-US" dirty="0"/>
              <a:t>Our best classifier is </a:t>
            </a:r>
            <a:r>
              <a:rPr lang="en-GB" dirty="0" err="1"/>
              <a:t>XGBClassifier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ED66E4-A132-4C62-B022-3D12ECF65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249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2688E6-72A6-4058-9FEE-EBF70BA75FA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1A60D0-B223-4E08-AB97-A84B12713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08DF5-5B2C-4CC7-8D8F-79491D60B2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collect more reviews for different products.</a:t>
            </a:r>
          </a:p>
          <a:p>
            <a:r>
              <a:rPr lang="en-GB" dirty="0"/>
              <a:t> build a recommendation system for each user .</a:t>
            </a:r>
          </a:p>
          <a:p>
            <a:r>
              <a:rPr lang="en-GB" dirty="0"/>
              <a:t>Try  more classifiers .</a:t>
            </a:r>
          </a:p>
          <a:p>
            <a:r>
              <a:rPr lang="en-GB" dirty="0"/>
              <a:t>Build classification model to predict the topic of each review 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371FDC-00D4-4C43-A6E5-1B64FE8B4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253845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01 Introduction</a:t>
            </a:r>
          </a:p>
          <a:p>
            <a:r>
              <a:rPr lang="en-GB" dirty="0"/>
              <a:t>02 Tools</a:t>
            </a:r>
          </a:p>
          <a:p>
            <a:r>
              <a:rPr lang="en-GB" dirty="0"/>
              <a:t>03 Workflow</a:t>
            </a:r>
          </a:p>
          <a:p>
            <a:r>
              <a:rPr lang="en-GB" dirty="0"/>
              <a:t>04 Data </a:t>
            </a:r>
          </a:p>
          <a:p>
            <a:r>
              <a:rPr lang="en-GB" dirty="0"/>
              <a:t>05 EDA-Analysis</a:t>
            </a:r>
          </a:p>
          <a:p>
            <a:r>
              <a:rPr lang="en-GB" dirty="0"/>
              <a:t>06 Models</a:t>
            </a:r>
          </a:p>
          <a:p>
            <a:r>
              <a:rPr lang="en-GB" dirty="0"/>
              <a:t>07 Conclusion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F05980-54E0-4F3D-BAF3-4CE06FA77025}" type="datetime1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36583-A727-4723-B91E-968AF7DA9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5356" y="1997519"/>
            <a:ext cx="6019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880886B-02ED-4317-9236-CB60C22C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D1872-27F9-46EF-8641-DFE7A4DFBDF8}"/>
              </a:ext>
            </a:extLst>
          </p:cNvPr>
          <p:cNvSpPr txBox="1"/>
          <p:nvPr/>
        </p:nvSpPr>
        <p:spPr>
          <a:xfrm>
            <a:off x="640080" y="4419600"/>
            <a:ext cx="10908792" cy="120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listening!</a:t>
            </a:r>
          </a:p>
        </p:txBody>
      </p:sp>
      <p:pic>
        <p:nvPicPr>
          <p:cNvPr id="13" name="Picture Placeholder 12" descr="various facial beauty products">
            <a:extLst>
              <a:ext uri="{FF2B5EF4-FFF2-40B4-BE49-F238E27FC236}">
                <a16:creationId xmlns:a16="http://schemas.microsoft.com/office/drawing/2014/main" id="{D5094D89-3467-444F-9A3D-B2B71654A7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38" b="-1"/>
          <a:stretch/>
        </p:blipFill>
        <p:spPr>
          <a:xfrm>
            <a:off x="6" y="-11"/>
            <a:ext cx="6095994" cy="4194796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</p:spPr>
      </p:pic>
      <p:pic>
        <p:nvPicPr>
          <p:cNvPr id="15" name="Picture Placeholder 14" descr="woman washing her face">
            <a:extLst>
              <a:ext uri="{FF2B5EF4-FFF2-40B4-BE49-F238E27FC236}">
                <a16:creationId xmlns:a16="http://schemas.microsoft.com/office/drawing/2014/main" id="{6C7D5080-FE21-4E07-928E-9E970CC7E5E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5" r="5237" b="1"/>
          <a:stretch/>
        </p:blipFill>
        <p:spPr>
          <a:xfrm>
            <a:off x="6019800" y="12"/>
            <a:ext cx="6172195" cy="4186171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</p:spPr>
      </p:pic>
      <p:sp>
        <p:nvSpPr>
          <p:cNvPr id="38" name="sketch line">
            <a:extLst>
              <a:ext uri="{FF2B5EF4-FFF2-40B4-BE49-F238E27FC236}">
                <a16:creationId xmlns:a16="http://schemas.microsoft.com/office/drawing/2014/main" id="{28C31856-6ABF-41FD-B683-B06E5FFF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8439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7892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In this project, we worked on a dataset which contains amazon luxury beauty product reviews. </a:t>
            </a:r>
          </a:p>
          <a:p>
            <a:r>
              <a:rPr lang="en-GB" dirty="0"/>
              <a:t>The aim of this project is to build an NLP model to find topics for each review. Along the way, we added the sentiment to build a classification model.</a:t>
            </a:r>
          </a:p>
          <a:p>
            <a:r>
              <a:rPr lang="en-GB" dirty="0"/>
              <a:t>Our Goals were:</a:t>
            </a:r>
          </a:p>
          <a:p>
            <a:r>
              <a:rPr lang="en-GB" dirty="0"/>
              <a:t>- Finding a topic for each review .</a:t>
            </a:r>
          </a:p>
          <a:p>
            <a:r>
              <a:rPr lang="en-GB" dirty="0"/>
              <a:t>- Building a classification model to determine the type of sentiment weather its positive or negative.</a:t>
            </a:r>
          </a:p>
          <a:p>
            <a:endParaRPr lang="en-GB" dirty="0"/>
          </a:p>
        </p:txBody>
      </p:sp>
      <p:pic>
        <p:nvPicPr>
          <p:cNvPr id="27" name="Picture Placeholder 26" descr="common foods that can be found in beauty products like coconut, avacado, honey, etc.&#10;">
            <a:extLst>
              <a:ext uri="{FF2B5EF4-FFF2-40B4-BE49-F238E27FC236}">
                <a16:creationId xmlns:a16="http://schemas.microsoft.com/office/drawing/2014/main" id="{FC80FA98-D238-41BC-848B-15F7D2C9D0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10300" y="433966"/>
            <a:ext cx="4953000" cy="3090862"/>
          </a:xfrm>
        </p:spPr>
      </p:pic>
      <p:pic>
        <p:nvPicPr>
          <p:cNvPr id="29" name="Picture Placeholder 28" descr="sunflower">
            <a:extLst>
              <a:ext uri="{FF2B5EF4-FFF2-40B4-BE49-F238E27FC236}">
                <a16:creationId xmlns:a16="http://schemas.microsoft.com/office/drawing/2014/main" id="{071DE959-F62C-476A-A8B1-B4C0E3CC7BA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31" name="Picture Placeholder 30" descr="pink flower">
            <a:extLst>
              <a:ext uri="{FF2B5EF4-FFF2-40B4-BE49-F238E27FC236}">
                <a16:creationId xmlns:a16="http://schemas.microsoft.com/office/drawing/2014/main" id="{26F59C63-890F-4F30-B979-40A77F09ED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EF76E7-2EBE-4103-B764-AD23619BE076}" type="datetime1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021863B4-A8B1-2040-901E-50156A6B15B1}"/>
              </a:ext>
            </a:extLst>
          </p:cNvPr>
          <p:cNvSpPr/>
          <p:nvPr/>
        </p:nvSpPr>
        <p:spPr>
          <a:xfrm>
            <a:off x="6211646" y="970091"/>
            <a:ext cx="1479224" cy="147922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DA0081-EB3C-7D4D-A168-B55715A19A3D}"/>
              </a:ext>
            </a:extLst>
          </p:cNvPr>
          <p:cNvSpPr/>
          <p:nvPr/>
        </p:nvSpPr>
        <p:spPr>
          <a:xfrm>
            <a:off x="6245891" y="4769934"/>
            <a:ext cx="1479224" cy="147922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D734A6-E669-3643-9954-A9EDE9E15600}"/>
              </a:ext>
            </a:extLst>
          </p:cNvPr>
          <p:cNvSpPr/>
          <p:nvPr/>
        </p:nvSpPr>
        <p:spPr>
          <a:xfrm>
            <a:off x="7963476" y="2777713"/>
            <a:ext cx="1479224" cy="147922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C5DE98D-5AA5-7B4A-AFEE-839B9112382F}"/>
              </a:ext>
            </a:extLst>
          </p:cNvPr>
          <p:cNvSpPr/>
          <p:nvPr/>
        </p:nvSpPr>
        <p:spPr>
          <a:xfrm>
            <a:off x="6189045" y="2799063"/>
            <a:ext cx="1479224" cy="147922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803963E-8CF5-1345-88DC-3A6209292CBB}"/>
              </a:ext>
            </a:extLst>
          </p:cNvPr>
          <p:cNvSpPr/>
          <p:nvPr/>
        </p:nvSpPr>
        <p:spPr>
          <a:xfrm>
            <a:off x="7963476" y="927634"/>
            <a:ext cx="1479224" cy="147922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1">
            <a:extLst>
              <a:ext uri="{FF2B5EF4-FFF2-40B4-BE49-F238E27FC236}">
                <a16:creationId xmlns:a16="http://schemas.microsoft.com/office/drawing/2014/main" id="{00585066-6A93-AC4C-8474-41AA0B3E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91" y="1244732"/>
            <a:ext cx="885181" cy="1026379"/>
          </a:xfrm>
          <a:prstGeom prst="rect">
            <a:avLst/>
          </a:prstGeom>
        </p:spPr>
      </p:pic>
      <p:pic>
        <p:nvPicPr>
          <p:cNvPr id="33" name="Picture 28">
            <a:extLst>
              <a:ext uri="{FF2B5EF4-FFF2-40B4-BE49-F238E27FC236}">
                <a16:creationId xmlns:a16="http://schemas.microsoft.com/office/drawing/2014/main" id="{CD30B757-8A4A-7349-B894-18DE0FF010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492"/>
          <a:stretch/>
        </p:blipFill>
        <p:spPr>
          <a:xfrm>
            <a:off x="8209893" y="2837428"/>
            <a:ext cx="930448" cy="1415529"/>
          </a:xfrm>
          <a:prstGeom prst="rect">
            <a:avLst/>
          </a:prstGeom>
        </p:spPr>
      </p:pic>
      <p:pic>
        <p:nvPicPr>
          <p:cNvPr id="34" name="Picture 29">
            <a:extLst>
              <a:ext uri="{FF2B5EF4-FFF2-40B4-BE49-F238E27FC236}">
                <a16:creationId xmlns:a16="http://schemas.microsoft.com/office/drawing/2014/main" id="{D660A567-F47C-2C47-B5A4-632D8C453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660" y="4970905"/>
            <a:ext cx="1059103" cy="1059420"/>
          </a:xfrm>
          <a:prstGeom prst="rect">
            <a:avLst/>
          </a:prstGeom>
        </p:spPr>
      </p:pic>
      <p:pic>
        <p:nvPicPr>
          <p:cNvPr id="35" name="Picture 30">
            <a:extLst>
              <a:ext uri="{FF2B5EF4-FFF2-40B4-BE49-F238E27FC236}">
                <a16:creationId xmlns:a16="http://schemas.microsoft.com/office/drawing/2014/main" id="{649BED68-B9CB-CF4D-89DC-1FA5246289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3076" b="8238"/>
          <a:stretch/>
        </p:blipFill>
        <p:spPr>
          <a:xfrm>
            <a:off x="6336134" y="1100889"/>
            <a:ext cx="1036928" cy="1157357"/>
          </a:xfrm>
          <a:prstGeom prst="rect">
            <a:avLst/>
          </a:prstGeom>
        </p:spPr>
      </p:pic>
      <p:pic>
        <p:nvPicPr>
          <p:cNvPr id="36" name="Picture 31">
            <a:extLst>
              <a:ext uri="{FF2B5EF4-FFF2-40B4-BE49-F238E27FC236}">
                <a16:creationId xmlns:a16="http://schemas.microsoft.com/office/drawing/2014/main" id="{9111128C-DD77-D640-A463-3D2298A91F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881" y="3144240"/>
            <a:ext cx="885181" cy="885181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E0D8647C-94F1-A944-9075-5160410782B7}"/>
              </a:ext>
            </a:extLst>
          </p:cNvPr>
          <p:cNvSpPr txBox="1">
            <a:spLocks/>
          </p:cNvSpPr>
          <p:nvPr/>
        </p:nvSpPr>
        <p:spPr>
          <a:xfrm>
            <a:off x="7861762" y="2442811"/>
            <a:ext cx="1650780" cy="27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r>
              <a:rPr lang="en-GB" sz="1400" dirty="0">
                <a:solidFill>
                  <a:schemeClr val="tx1"/>
                </a:solidFill>
              </a:rPr>
              <a:t>Jupyter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99B25D3A-5BF6-D344-B887-0D1D99DD951C}"/>
              </a:ext>
            </a:extLst>
          </p:cNvPr>
          <p:cNvSpPr txBox="1">
            <a:spLocks/>
          </p:cNvSpPr>
          <p:nvPr/>
        </p:nvSpPr>
        <p:spPr>
          <a:xfrm>
            <a:off x="8002838" y="4317712"/>
            <a:ext cx="1619484" cy="21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r>
              <a:rPr lang="en-GB" sz="1400" dirty="0">
                <a:solidFill>
                  <a:schemeClr val="tx1"/>
                </a:solidFill>
              </a:rPr>
              <a:t>Pandas</a:t>
            </a:r>
            <a:endParaRPr lang="en-SA" sz="1400" dirty="0">
              <a:solidFill>
                <a:schemeClr val="tx1"/>
              </a:solidFill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8667D4A-844A-0346-A6C5-440F60FA0F43}"/>
              </a:ext>
            </a:extLst>
          </p:cNvPr>
          <p:cNvSpPr txBox="1">
            <a:spLocks/>
          </p:cNvSpPr>
          <p:nvPr/>
        </p:nvSpPr>
        <p:spPr>
          <a:xfrm>
            <a:off x="6307630" y="6338919"/>
            <a:ext cx="1619489" cy="22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r>
              <a:rPr lang="en-GB" sz="1400" dirty="0">
                <a:solidFill>
                  <a:schemeClr val="tx1"/>
                </a:solidFill>
              </a:rPr>
              <a:t>Matplotlib</a:t>
            </a:r>
            <a:endParaRPr lang="en-SA" sz="1400" dirty="0">
              <a:solidFill>
                <a:schemeClr val="tx1"/>
              </a:solidFill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3AECF608-E0EE-A64B-A7D0-ADB4903E42C3}"/>
              </a:ext>
            </a:extLst>
          </p:cNvPr>
          <p:cNvSpPr txBox="1">
            <a:spLocks/>
          </p:cNvSpPr>
          <p:nvPr/>
        </p:nvSpPr>
        <p:spPr>
          <a:xfrm>
            <a:off x="6128565" y="2465498"/>
            <a:ext cx="1619484" cy="27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r>
              <a:rPr lang="en-GB" sz="1400" dirty="0">
                <a:solidFill>
                  <a:schemeClr val="tx1"/>
                </a:solidFill>
              </a:rPr>
              <a:t>Numpy</a:t>
            </a:r>
            <a:endParaRPr lang="en-SA" sz="1400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47FD87C4-069A-AE4A-8EE0-6D5BA871E6DF}"/>
              </a:ext>
            </a:extLst>
          </p:cNvPr>
          <p:cNvSpPr txBox="1">
            <a:spLocks/>
          </p:cNvSpPr>
          <p:nvPr/>
        </p:nvSpPr>
        <p:spPr>
          <a:xfrm>
            <a:off x="6208466" y="4356847"/>
            <a:ext cx="1581864" cy="270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r>
              <a:rPr lang="en-GB" sz="1400" dirty="0">
                <a:solidFill>
                  <a:schemeClr val="tx1"/>
                </a:solidFill>
              </a:rPr>
              <a:t>Seaborn</a:t>
            </a:r>
            <a:endParaRPr lang="en-SA" sz="1400" dirty="0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8CC995E-E3BD-EF4F-869F-EADD25B11F1D}"/>
              </a:ext>
            </a:extLst>
          </p:cNvPr>
          <p:cNvSpPr/>
          <p:nvPr/>
        </p:nvSpPr>
        <p:spPr>
          <a:xfrm>
            <a:off x="8033318" y="4721885"/>
            <a:ext cx="1479224" cy="147922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9">
            <a:extLst>
              <a:ext uri="{FF2B5EF4-FFF2-40B4-BE49-F238E27FC236}">
                <a16:creationId xmlns:a16="http://schemas.microsoft.com/office/drawing/2014/main" id="{93BEA81E-4762-644E-9E93-D48120F7409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174675" y="5109469"/>
            <a:ext cx="1156741" cy="622712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24288EB-C369-914C-829A-20A6C221FA0F}"/>
              </a:ext>
            </a:extLst>
          </p:cNvPr>
          <p:cNvSpPr txBox="1">
            <a:spLocks/>
          </p:cNvSpPr>
          <p:nvPr/>
        </p:nvSpPr>
        <p:spPr>
          <a:xfrm>
            <a:off x="8033318" y="6338919"/>
            <a:ext cx="1619489" cy="22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r>
              <a:rPr lang="en-GB" sz="1400" dirty="0">
                <a:solidFill>
                  <a:schemeClr val="tx1"/>
                </a:solidFill>
              </a:rPr>
              <a:t>Scikit-Learn</a:t>
            </a:r>
            <a:endParaRPr lang="en-SA" sz="1400" dirty="0">
              <a:solidFill>
                <a:schemeClr val="tx1"/>
              </a:solidFill>
            </a:endParaRPr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83305D2D-6A06-4ED1-8C40-C2060FE288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70623" y="-111812"/>
            <a:ext cx="8883837" cy="1370012"/>
          </a:xfrm>
        </p:spPr>
        <p:txBody>
          <a:bodyPr>
            <a:normAutofit/>
          </a:bodyPr>
          <a:lstStyle/>
          <a:p>
            <a:r>
              <a:rPr lang="en-GB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TOOLS</a:t>
            </a:r>
            <a:r>
              <a:rPr lang="en-GB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012114-5AF6-4B5C-A8C7-610D47A25B0A}"/>
              </a:ext>
            </a:extLst>
          </p:cNvPr>
          <p:cNvSpPr/>
          <p:nvPr/>
        </p:nvSpPr>
        <p:spPr>
          <a:xfrm>
            <a:off x="9805207" y="927634"/>
            <a:ext cx="1479224" cy="147922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5F8ABE77-DEF3-4858-AA0B-C2EE8582BE17}"/>
              </a:ext>
            </a:extLst>
          </p:cNvPr>
          <p:cNvSpPr txBox="1">
            <a:spLocks/>
          </p:cNvSpPr>
          <p:nvPr/>
        </p:nvSpPr>
        <p:spPr>
          <a:xfrm>
            <a:off x="9735074" y="2498914"/>
            <a:ext cx="1619489" cy="22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2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r>
              <a:rPr lang="en-GB" sz="1400" dirty="0">
                <a:solidFill>
                  <a:schemeClr val="tx1"/>
                </a:solidFill>
              </a:rPr>
              <a:t>spacy</a:t>
            </a:r>
            <a:endParaRPr lang="en-SA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DF758-A6D8-4B16-9265-D3F6CBAE00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8148" y="1460390"/>
            <a:ext cx="1226877" cy="438353"/>
          </a:xfrm>
          <a:prstGeom prst="rect">
            <a:avLst/>
          </a:prstGeom>
        </p:spPr>
      </p:pic>
      <p:pic>
        <p:nvPicPr>
          <p:cNvPr id="26" name="Picture Placeholder 9" descr="beauty products on a table with accent leaves">
            <a:extLst>
              <a:ext uri="{FF2B5EF4-FFF2-40B4-BE49-F238E27FC236}">
                <a16:creationId xmlns:a16="http://schemas.microsoft.com/office/drawing/2014/main" id="{3688981D-BA00-4F37-A51D-CA0C642B6C7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6" y="55966"/>
            <a:ext cx="4706290" cy="68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493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F6002B2-219C-4BAA-A95C-36538E39AE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AB0102-8ACA-4214-A839-9665520705F6}" type="datetime1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515DA6F-E486-4C5A-B98C-B1ACDA64D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1C55B9-1DF2-478A-9124-8D86F30EC359}"/>
              </a:ext>
            </a:extLst>
          </p:cNvPr>
          <p:cNvSpPr/>
          <p:nvPr/>
        </p:nvSpPr>
        <p:spPr>
          <a:xfrm>
            <a:off x="1057834" y="2420470"/>
            <a:ext cx="1828800" cy="100853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Collecting  </a:t>
            </a:r>
          </a:p>
          <a:p>
            <a:pPr algn="ctr"/>
            <a:r>
              <a:rPr lang="en-GB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  <a:endParaRPr lang="ar-SA" sz="2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93B109-8726-4F67-B8C9-108773FA0B60}"/>
              </a:ext>
            </a:extLst>
          </p:cNvPr>
          <p:cNvSpPr/>
          <p:nvPr/>
        </p:nvSpPr>
        <p:spPr>
          <a:xfrm>
            <a:off x="3239621" y="2422208"/>
            <a:ext cx="1828800" cy="100584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24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EDA</a:t>
            </a:r>
            <a:endParaRPr lang="ar-SA" sz="240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B5A6FB-71AF-4C50-8246-EE7CF462CE4D}"/>
              </a:ext>
            </a:extLst>
          </p:cNvPr>
          <p:cNvSpPr/>
          <p:nvPr/>
        </p:nvSpPr>
        <p:spPr>
          <a:xfrm>
            <a:off x="7603195" y="2450165"/>
            <a:ext cx="1828800" cy="9144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Classification</a:t>
            </a:r>
          </a:p>
          <a:p>
            <a:pPr algn="ctr"/>
            <a:endParaRPr lang="ar-SA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C6786C-14A3-468D-B03D-49813160B146}"/>
              </a:ext>
            </a:extLst>
          </p:cNvPr>
          <p:cNvSpPr/>
          <p:nvPr/>
        </p:nvSpPr>
        <p:spPr>
          <a:xfrm>
            <a:off x="9784982" y="2450165"/>
            <a:ext cx="1828800" cy="9144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GB" sz="16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GB" sz="20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Choosing the best Model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ar-SA" sz="16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9EBC399-1071-4BCA-8D14-5B1B2AB50AED}"/>
              </a:ext>
            </a:extLst>
          </p:cNvPr>
          <p:cNvSpPr/>
          <p:nvPr/>
        </p:nvSpPr>
        <p:spPr>
          <a:xfrm>
            <a:off x="5421408" y="2420470"/>
            <a:ext cx="1828800" cy="100584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Topics</a:t>
            </a:r>
            <a:r>
              <a:rPr lang="en-US" sz="24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modelling</a:t>
            </a:r>
          </a:p>
          <a:p>
            <a:pPr algn="ctr"/>
            <a:endParaRPr lang="ar-SA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40F1142-57E3-40C3-9A2A-3B1C897590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93BF043-A0E2-48C9-80FB-0A3EF98DDCEF}" type="datetime1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D61D9CF-8ACA-4237-8E03-D79B6B89F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8" name="TextBox 7">
            <a:extLst>
              <a:ext uri="{FF2B5EF4-FFF2-40B4-BE49-F238E27FC236}">
                <a16:creationId xmlns:a16="http://schemas.microsoft.com/office/drawing/2014/main" id="{3E3375F5-C809-45CE-9A18-B00860126F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4266607"/>
              </p:ext>
            </p:extLst>
          </p:nvPr>
        </p:nvGraphicFramePr>
        <p:xfrm>
          <a:off x="371475" y="1400175"/>
          <a:ext cx="11687175" cy="5196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748E5F9-353E-4B5D-821F-FDFD60F9553C}"/>
              </a:ext>
            </a:extLst>
          </p:cNvPr>
          <p:cNvSpPr txBox="1"/>
          <p:nvPr/>
        </p:nvSpPr>
        <p:spPr>
          <a:xfrm>
            <a:off x="504825" y="295275"/>
            <a:ext cx="10229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EDA and Data Cleaning</a:t>
            </a:r>
            <a:endParaRPr lang="en-GB" sz="48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399959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626D56-726D-4ABA-A102-3B6A161418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CE6EEC-EA6E-400F-B39B-4095BAD2E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96D5C73-E7B5-41E4-825E-22CFD9AF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EDA and Data Cleaning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90E94-93B3-460A-8D89-55A4EE6E133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96829" y="1625600"/>
            <a:ext cx="11295171" cy="486092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- Add A new column for the date, then divided that column into three columns: month, day, and year.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- Adding the sentiment column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- Adding new two columns for the review length and the words counts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- Converting the text using </a:t>
            </a:r>
            <a:r>
              <a:rPr lang="en-GB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CountVectorizer</a:t>
            </a:r>
            <a:endParaRPr lang="en-GB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GB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also, Converting the text to </a:t>
            </a:r>
            <a:r>
              <a:rPr lang="en-GB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TfidfVectorizer</a:t>
            </a:r>
            <a:endParaRPr lang="en-GB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GB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Feature Extraction Using </a:t>
            </a:r>
            <a:r>
              <a:rPr lang="en-GB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svd</a:t>
            </a:r>
            <a:r>
              <a:rPr lang="en-GB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, variance=.86</a:t>
            </a:r>
          </a:p>
        </p:txBody>
      </p:sp>
    </p:spTree>
    <p:extLst>
      <p:ext uri="{BB962C8B-B14F-4D97-AF65-F5344CB8AC3E}">
        <p14:creationId xmlns:p14="http://schemas.microsoft.com/office/powerpoint/2010/main" val="93877762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8854" y="6497805"/>
            <a:ext cx="2763987" cy="343480"/>
          </a:xfrm>
        </p:spPr>
        <p:txBody>
          <a:bodyPr/>
          <a:lstStyle/>
          <a:p>
            <a:fld id="{E65208FE-0220-403B-8209-06D9990EA4C9}" type="datetime1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0954" y="6497805"/>
            <a:ext cx="2763987" cy="34348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D1F139-1704-4B20-8724-B5054400C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047" y="681319"/>
            <a:ext cx="9059695" cy="946216"/>
          </a:xfrm>
        </p:spPr>
        <p:txBody>
          <a:bodyPr/>
          <a:lstStyle/>
          <a:p>
            <a:r>
              <a:rPr lang="en-GB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EDA - Analysis </a:t>
            </a:r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9D422F1-D1FD-49A8-80CB-723302A61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33" t="30074" r="41917" b="18222"/>
          <a:stretch/>
        </p:blipFill>
        <p:spPr>
          <a:xfrm>
            <a:off x="633513" y="2308225"/>
            <a:ext cx="4900381" cy="314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413D9D2-E4FF-4975-868B-AF15A7B08D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1" t="30963" r="33833" b="13778"/>
          <a:stretch/>
        </p:blipFill>
        <p:spPr>
          <a:xfrm>
            <a:off x="6284421" y="2308225"/>
            <a:ext cx="5133932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659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EEEAA2-25DE-4B52-892F-1C26C05F6D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E1149-11D1-465E-9902-9E7202D26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DFCC1-159F-4038-891C-7453BCB518B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Frist, we used LSA model to try and find topics from the data, we tried with different numbers of topics from 2 to 10 but were not successful.</a:t>
            </a:r>
          </a:p>
          <a:p>
            <a:r>
              <a:rPr lang="en-US" dirty="0"/>
              <a:t>then, we used LDA model to try and find topics instead of LSA, we tried with different numbers of topics from 2 to 10 but were not successful.</a:t>
            </a:r>
          </a:p>
          <a:p>
            <a:r>
              <a:rPr lang="en-US" dirty="0"/>
              <a:t>Finally, we used </a:t>
            </a:r>
            <a:r>
              <a:rPr lang="en-US" dirty="0" err="1"/>
              <a:t>Corex</a:t>
            </a:r>
            <a:r>
              <a:rPr lang="en-US" dirty="0"/>
              <a:t> which gave us some sensible topics, but they were interlinked so much that we had to use anchors to try to force the model to focus on a sensible topics.</a:t>
            </a:r>
          </a:p>
          <a:p>
            <a:endParaRPr lang="en-GB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E78A199-92F1-4692-8D95-8491E8BA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modeling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074275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1169</TotalTime>
  <Words>579</Words>
  <Application>Microsoft Office PowerPoint</Application>
  <PresentationFormat>Widescreen</PresentationFormat>
  <Paragraphs>148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Biome Light</vt:lpstr>
      <vt:lpstr>Calibri</vt:lpstr>
      <vt:lpstr>Merriweather Black</vt:lpstr>
      <vt:lpstr>Office Theme</vt:lpstr>
      <vt:lpstr>NLP &amp; Classification of sentiment for Amazon luxury beauty product Reviews </vt:lpstr>
      <vt:lpstr>Agenda</vt:lpstr>
      <vt:lpstr>Introduction</vt:lpstr>
      <vt:lpstr>TOOLS:</vt:lpstr>
      <vt:lpstr>Workflow</vt:lpstr>
      <vt:lpstr>PowerPoint Presentation</vt:lpstr>
      <vt:lpstr>EDA and Data Cleaning</vt:lpstr>
      <vt:lpstr>EDA - Analysis </vt:lpstr>
      <vt:lpstr>Topics modeling</vt:lpstr>
      <vt:lpstr>Topic modelling:</vt:lpstr>
      <vt:lpstr>PowerPoint Presentation</vt:lpstr>
      <vt:lpstr>PowerPoint Presentation</vt:lpstr>
      <vt:lpstr>The cluster</vt:lpstr>
      <vt:lpstr>The cluster</vt:lpstr>
      <vt:lpstr>classification</vt:lpstr>
      <vt:lpstr>classification</vt:lpstr>
      <vt:lpstr>Positive vs. negative reviews</vt:lpstr>
      <vt:lpstr>Conclusion :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&amp; Classification of sentiment for Amazon luxury beauty product Reviews</dc:title>
  <dc:creator>rawan ahmadi</dc:creator>
  <cp:lastModifiedBy>Nisreen Abdullah</cp:lastModifiedBy>
  <cp:revision>5</cp:revision>
  <dcterms:created xsi:type="dcterms:W3CDTF">2021-11-19T09:48:48Z</dcterms:created>
  <dcterms:modified xsi:type="dcterms:W3CDTF">2021-11-21T06:59:04Z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